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5.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2.xml" ContentType="application/vnd.openxmlformats-officedocument.themeOverride+xml"/>
  <Override PartName="/ppt/notesSlides/notesSlide7.xml" ContentType="application/vnd.openxmlformats-officedocument.presentationml.notesSlide+xml"/>
  <Override PartName="/ppt/theme/themeOverride3.xml" ContentType="application/vnd.openxmlformats-officedocument.themeOverride+xml"/>
  <Override PartName="/ppt/notesSlides/notesSlide8.xml" ContentType="application/vnd.openxmlformats-officedocument.presentationml.notesSlide+xml"/>
  <Override PartName="/ppt/theme/themeOverride4.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heme/themeOverride5.xml" ContentType="application/vnd.openxmlformats-officedocument.themeOverr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theme/themeOverride6.xml" ContentType="application/vnd.openxmlformats-officedocument.themeOverr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theme/themeOverride7.xml" ContentType="application/vnd.openxmlformats-officedocument.themeOverr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 id="2147484518" r:id="rId2"/>
    <p:sldMasterId id="2147484542" r:id="rId3"/>
    <p:sldMasterId id="2147484568" r:id="rId4"/>
    <p:sldMasterId id="2147484590" r:id="rId5"/>
    <p:sldMasterId id="2147484613" r:id="rId6"/>
  </p:sldMasterIdLst>
  <p:notesMasterIdLst>
    <p:notesMasterId r:id="rId68"/>
  </p:notesMasterIdLst>
  <p:handoutMasterIdLst>
    <p:handoutMasterId r:id="rId69"/>
  </p:handoutMasterIdLst>
  <p:sldIdLst>
    <p:sldId id="1489" r:id="rId7"/>
    <p:sldId id="1562" r:id="rId8"/>
    <p:sldId id="1563" r:id="rId9"/>
    <p:sldId id="1611" r:id="rId10"/>
    <p:sldId id="1568" r:id="rId11"/>
    <p:sldId id="1574" r:id="rId12"/>
    <p:sldId id="1575" r:id="rId13"/>
    <p:sldId id="1576" r:id="rId14"/>
    <p:sldId id="1577" r:id="rId15"/>
    <p:sldId id="1578" r:id="rId16"/>
    <p:sldId id="1579" r:id="rId17"/>
    <p:sldId id="1580" r:id="rId18"/>
    <p:sldId id="1625" r:id="rId19"/>
    <p:sldId id="1654" r:id="rId20"/>
    <p:sldId id="1885" r:id="rId21"/>
    <p:sldId id="1886" r:id="rId22"/>
    <p:sldId id="1887" r:id="rId23"/>
    <p:sldId id="1888" r:id="rId24"/>
    <p:sldId id="1884" r:id="rId25"/>
    <p:sldId id="1610" r:id="rId26"/>
    <p:sldId id="1615" r:id="rId27"/>
    <p:sldId id="1616" r:id="rId28"/>
    <p:sldId id="1582" r:id="rId29"/>
    <p:sldId id="1583" r:id="rId30"/>
    <p:sldId id="1585" r:id="rId31"/>
    <p:sldId id="1586" r:id="rId32"/>
    <p:sldId id="1587" r:id="rId33"/>
    <p:sldId id="1588" r:id="rId34"/>
    <p:sldId id="1589" r:id="rId35"/>
    <p:sldId id="1590" r:id="rId36"/>
    <p:sldId id="1591" r:id="rId37"/>
    <p:sldId id="1592" r:id="rId38"/>
    <p:sldId id="1593" r:id="rId39"/>
    <p:sldId id="1594" r:id="rId40"/>
    <p:sldId id="1595" r:id="rId41"/>
    <p:sldId id="1596" r:id="rId42"/>
    <p:sldId id="1597" r:id="rId43"/>
    <p:sldId id="1598" r:id="rId44"/>
    <p:sldId id="1601" r:id="rId45"/>
    <p:sldId id="1602" r:id="rId46"/>
    <p:sldId id="1603" r:id="rId47"/>
    <p:sldId id="1883" r:id="rId48"/>
    <p:sldId id="1604" r:id="rId49"/>
    <p:sldId id="1608" r:id="rId50"/>
    <p:sldId id="1626" r:id="rId51"/>
    <p:sldId id="1617" r:id="rId52"/>
    <p:sldId id="1618" r:id="rId53"/>
    <p:sldId id="1619" r:id="rId54"/>
    <p:sldId id="1620" r:id="rId55"/>
    <p:sldId id="1621" r:id="rId56"/>
    <p:sldId id="1622" r:id="rId57"/>
    <p:sldId id="1627" r:id="rId58"/>
    <p:sldId id="1628" r:id="rId59"/>
    <p:sldId id="1564" r:id="rId60"/>
    <p:sldId id="1565" r:id="rId61"/>
    <p:sldId id="1566" r:id="rId62"/>
    <p:sldId id="1569" r:id="rId63"/>
    <p:sldId id="1570" r:id="rId64"/>
    <p:sldId id="1571" r:id="rId65"/>
    <p:sldId id="1572" r:id="rId66"/>
    <p:sldId id="1573" r:id="rId6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A0252C9D-1D6B-42F9-BA63-F39DC4D8B635}">
          <p14:sldIdLst>
            <p14:sldId id="1489"/>
            <p14:sldId id="1562"/>
            <p14:sldId id="1563"/>
            <p14:sldId id="1611"/>
            <p14:sldId id="1568"/>
            <p14:sldId id="1574"/>
            <p14:sldId id="1575"/>
            <p14:sldId id="1576"/>
            <p14:sldId id="1577"/>
            <p14:sldId id="1578"/>
            <p14:sldId id="1579"/>
            <p14:sldId id="1580"/>
            <p14:sldId id="1625"/>
            <p14:sldId id="1654"/>
            <p14:sldId id="1885"/>
            <p14:sldId id="1886"/>
            <p14:sldId id="1887"/>
            <p14:sldId id="1888"/>
            <p14:sldId id="1884"/>
            <p14:sldId id="1610"/>
            <p14:sldId id="1615"/>
            <p14:sldId id="1616"/>
            <p14:sldId id="1582"/>
            <p14:sldId id="1583"/>
            <p14:sldId id="1585"/>
            <p14:sldId id="1586"/>
            <p14:sldId id="1587"/>
            <p14:sldId id="1588"/>
            <p14:sldId id="1589"/>
            <p14:sldId id="1590"/>
            <p14:sldId id="1591"/>
            <p14:sldId id="1592"/>
            <p14:sldId id="1593"/>
            <p14:sldId id="1594"/>
            <p14:sldId id="1595"/>
            <p14:sldId id="1596"/>
            <p14:sldId id="1597"/>
            <p14:sldId id="1598"/>
            <p14:sldId id="1601"/>
            <p14:sldId id="1602"/>
            <p14:sldId id="1603"/>
            <p14:sldId id="1883"/>
            <p14:sldId id="1604"/>
            <p14:sldId id="1608"/>
            <p14:sldId id="1626"/>
            <p14:sldId id="1617"/>
            <p14:sldId id="1618"/>
            <p14:sldId id="1619"/>
            <p14:sldId id="1620"/>
            <p14:sldId id="1621"/>
            <p14:sldId id="1622"/>
          </p14:sldIdLst>
        </p14:section>
        <p14:section name="Conclusion" id="{7EBF7387-3079-4248-89A0-0AA300D33B53}">
          <p14:sldIdLst>
            <p14:sldId id="1627"/>
            <p14:sldId id="1628"/>
          </p14:sldIdLst>
        </p14:section>
        <p14:section name="Appendix" id="{F2953DCD-F1FB-4CBA-95C0-10FCF6895157}">
          <p14:sldIdLst>
            <p14:sldId id="1564"/>
            <p14:sldId id="1565"/>
            <p14:sldId id="1566"/>
            <p14:sldId id="1569"/>
            <p14:sldId id="1570"/>
            <p14:sldId id="1571"/>
            <p14:sldId id="1572"/>
            <p14:sldId id="157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9" name="Author" initials="A" lastIdx="0" clrIdx="9"/>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3535"/>
    <a:srgbClr val="0078D7"/>
    <a:srgbClr val="D83B01"/>
    <a:srgbClr val="505050"/>
    <a:srgbClr val="FFFFFF"/>
    <a:srgbClr val="FFB900"/>
    <a:srgbClr val="BFBFBF"/>
    <a:srgbClr val="000000"/>
    <a:srgbClr val="FF8C00"/>
    <a:srgbClr val="107C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1CB1DE-7527-48EC-9859-4FCF0FF7D8B0}" v="1" dt="2020-03-05T18:50:34.2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404" autoAdjust="0"/>
    <p:restoredTop sz="73608" autoAdjust="0"/>
  </p:normalViewPr>
  <p:slideViewPr>
    <p:cSldViewPr>
      <p:cViewPr varScale="1">
        <p:scale>
          <a:sx n="84" d="100"/>
          <a:sy n="84" d="100"/>
        </p:scale>
        <p:origin x="60"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56" d="100"/>
          <a:sy n="56" d="100"/>
        </p:scale>
        <p:origin x="2486" y="6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74"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55.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handoutMaster" Target="handoutMasters/handoutMaster1.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commentAuthors" Target="commentAuthor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 Type="http://schemas.openxmlformats.org/officeDocument/2006/relationships/slide" Target="slides/slide1.xml"/><Relationship Id="rId7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3/5/2020 1:50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jpeg>
</file>

<file path=ppt/media/image10.jpg>
</file>

<file path=ppt/media/image11.png>
</file>

<file path=ppt/media/image13.JPG>
</file>

<file path=ppt/media/image14.jpeg>
</file>

<file path=ppt/media/image15.png>
</file>

<file path=ppt/media/image16.png>
</file>

<file path=ppt/media/image17.png>
</file>

<file path=ppt/media/image18.png>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3/5/2020 1:48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56C2EDE2-D073-4F7E-A469-E134256712C5}" type="datetime8">
              <a:rPr lang="en-US" smtClean="0"/>
              <a:t>3/5/2020 1:48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5" name="Footer Placeholder 4"/>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43785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08672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99197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974338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602201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7B9D4F-5F19-438C-92E8-037C6AE8F87D}" type="slidenum">
              <a:rPr lang="en-US" smtClean="0"/>
              <a:t>14</a:t>
            </a:fld>
            <a:endParaRPr lang="en-US"/>
          </a:p>
        </p:txBody>
      </p:sp>
    </p:spTree>
    <p:extLst>
      <p:ext uri="{BB962C8B-B14F-4D97-AF65-F5344CB8AC3E}">
        <p14:creationId xmlns:p14="http://schemas.microsoft.com/office/powerpoint/2010/main" val="1828566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8582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896236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844962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630517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52605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B5568C-11AE-48B7-9B16-C02677ED33D1}"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3/5/2020 1:48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Tree>
    <p:extLst>
      <p:ext uri="{BB962C8B-B14F-4D97-AF65-F5344CB8AC3E}">
        <p14:creationId xmlns:p14="http://schemas.microsoft.com/office/powerpoint/2010/main" val="38949280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813798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996908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66874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8473634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506728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6133495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604158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083817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001001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71334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943859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6939956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58484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25664378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19971008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585804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991526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40462853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192290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18727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3552581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884296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310885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91255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3/5/2020 1:49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42</a:t>
            </a:fld>
            <a:endParaRPr lang="en-US"/>
          </a:p>
        </p:txBody>
      </p:sp>
      <p:sp>
        <p:nvSpPr>
          <p:cNvPr id="3" name="Notes Placeholder 2">
            <a:extLst>
              <a:ext uri="{FF2B5EF4-FFF2-40B4-BE49-F238E27FC236}">
                <a16:creationId xmlns:a16="http://schemas.microsoft.com/office/drawing/2014/main" id="{FD132D7A-AE40-4ADF-B879-C380C2576AD2}"/>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29380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665982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44</a:t>
            </a:fld>
            <a:endParaRPr lang="en-US" dirty="0"/>
          </a:p>
        </p:txBody>
      </p:sp>
    </p:spTree>
    <p:extLst>
      <p:ext uri="{BB962C8B-B14F-4D97-AF65-F5344CB8AC3E}">
        <p14:creationId xmlns:p14="http://schemas.microsoft.com/office/powerpoint/2010/main" val="272036065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30666071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5899420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650520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5833594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66710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3064061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430730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2405210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FD545570-6992-4320-BEFC-9262493433E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8376654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2F5416D-752F-4A27-A7A5-0CB5FC0CFE2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1019543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220796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9834620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3/5/2020 1:49 PM</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310708386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440881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B0BD91-A332-4638-9D55-E1550E13BA6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8660388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59</a:t>
            </a:fld>
            <a:endParaRPr lang="en-US" dirty="0"/>
          </a:p>
        </p:txBody>
      </p:sp>
    </p:spTree>
    <p:extLst>
      <p:ext uri="{BB962C8B-B14F-4D97-AF65-F5344CB8AC3E}">
        <p14:creationId xmlns:p14="http://schemas.microsoft.com/office/powerpoint/2010/main" val="21660609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FEF57A2-6B6D-45BD-A024-F97CC6CB5A82}"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8296214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60</a:t>
            </a:fld>
            <a:endParaRPr lang="en-US" dirty="0"/>
          </a:p>
        </p:txBody>
      </p:sp>
    </p:spTree>
    <p:extLst>
      <p:ext uri="{BB962C8B-B14F-4D97-AF65-F5344CB8AC3E}">
        <p14:creationId xmlns:p14="http://schemas.microsoft.com/office/powerpoint/2010/main" val="130546404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3/5/2020 1:49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01244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23976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242781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3/5/2020 1:49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42858293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6475" cy="6995517"/>
          </a:xfrm>
          <a:prstGeom prst="rect">
            <a:avLst/>
          </a:prstGeom>
        </p:spPr>
      </p:pic>
      <p:pic>
        <p:nvPicPr>
          <p:cNvPr id="10" name="MS logo gray - 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
        <p:nvSpPr>
          <p:cNvPr id="4" name="Rectangle 3"/>
          <p:cNvSpPr/>
          <p:nvPr userDrawn="1"/>
        </p:nvSpPr>
        <p:spPr bwMode="auto">
          <a:xfrm>
            <a:off x="274702" y="2119177"/>
            <a:ext cx="6400800" cy="3657600"/>
          </a:xfrm>
          <a:prstGeom prst="rect">
            <a:avLst/>
          </a:prstGeom>
          <a:solidFill>
            <a:srgbClr val="FFFFFF">
              <a:alpha val="68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7"/>
            <a:ext cx="6400736" cy="1828800"/>
          </a:xfrm>
          <a:noFill/>
        </p:spPr>
        <p:txBody>
          <a:bodyPr lIns="146304" tIns="91440" rIns="146304" bIns="91440" anchor="t" anchorCtr="0"/>
          <a:lstStyle>
            <a:lvl1pPr>
              <a:defRPr sz="4800" spc="-100" baseline="0">
                <a:gradFill>
                  <a:gsLst>
                    <a:gs pos="18471">
                      <a:srgbClr val="353535"/>
                    </a:gs>
                    <a:gs pos="46000">
                      <a:srgbClr val="353535"/>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2"/>
            <a:ext cx="6402388" cy="664797"/>
          </a:xfrm>
        </p:spPr>
        <p:txBody>
          <a:bodyPr wrap="square" lIns="164592" tIns="109728" rIns="164592" bIns="109728">
            <a:spAutoFit/>
          </a:bodyPr>
          <a:lstStyle>
            <a:lvl1pPr marL="0" indent="0">
              <a:spcBef>
                <a:spcPts val="0"/>
              </a:spcBef>
              <a:buNone/>
              <a:defRPr sz="3200">
                <a:gradFill>
                  <a:gsLst>
                    <a:gs pos="18471">
                      <a:srgbClr val="353535"/>
                    </a:gs>
                    <a:gs pos="46000">
                      <a:srgbClr val="353535"/>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409011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accent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99804" y="1135062"/>
            <a:ext cx="11887200" cy="1775871"/>
          </a:xfrm>
        </p:spPr>
        <p:txBody>
          <a:bodyPr>
            <a:spAutoFit/>
          </a:bodyPr>
          <a:lstStyle>
            <a:lvl1pPr marL="0" indent="0">
              <a:buClr>
                <a:schemeClr val="bg1"/>
              </a:buClr>
              <a:buSzPct val="100000"/>
              <a:buFont typeface="Wingdings" panose="05000000000000000000" pitchFamily="2" charset="2"/>
              <a:buNone/>
              <a:defRPr sz="2200">
                <a:solidFill>
                  <a:schemeClr val="bg1"/>
                </a:solidFill>
                <a:latin typeface="+mn-lt"/>
              </a:defRPr>
            </a:lvl1pPr>
            <a:lvl2pPr marL="403225" indent="-241300">
              <a:buClr>
                <a:schemeClr val="bg1"/>
              </a:buClr>
              <a:buSzPct val="100000"/>
              <a:buFont typeface="Wingdings" panose="05000000000000000000" pitchFamily="2" charset="2"/>
              <a:buChar char="§"/>
              <a:defRPr sz="1800">
                <a:solidFill>
                  <a:schemeClr val="bg1"/>
                </a:solidFill>
                <a:latin typeface="+mn-lt"/>
              </a:defRPr>
            </a:lvl2pPr>
            <a:lvl3pPr marL="627063" indent="-241300">
              <a:buClr>
                <a:schemeClr val="bg1"/>
              </a:buClr>
              <a:buSzPct val="100000"/>
              <a:buFont typeface="Wingdings" panose="05000000000000000000" pitchFamily="2" charset="2"/>
              <a:buChar char="§"/>
              <a:defRPr sz="1800">
                <a:solidFill>
                  <a:schemeClr val="bg1"/>
                </a:solidFill>
                <a:latin typeface="+mn-lt"/>
              </a:defRPr>
            </a:lvl3pPr>
            <a:lvl4pPr marL="857250" indent="-241300">
              <a:buClr>
                <a:schemeClr val="bg1"/>
              </a:buClr>
              <a:buSzPct val="100000"/>
              <a:buFont typeface="Wingdings" panose="05000000000000000000" pitchFamily="2" charset="2"/>
              <a:buChar char="§"/>
              <a:defRPr sz="1800">
                <a:solidFill>
                  <a:schemeClr val="bg1"/>
                </a:solidFill>
                <a:latin typeface="+mn-lt"/>
              </a:defRPr>
            </a:lvl4pPr>
            <a:lvl5pPr marL="1144588" indent="-241300">
              <a:buClr>
                <a:schemeClr val="bg1"/>
              </a:buClr>
              <a:buSzPct val="100000"/>
              <a:buFont typeface="Wingdings" panose="05000000000000000000" pitchFamily="2" charset="2"/>
              <a:buChar char="§"/>
              <a:defRPr sz="1800">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294565" y="305979"/>
            <a:ext cx="11889564" cy="752884"/>
          </a:xfrm>
        </p:spPr>
        <p:txBody>
          <a:bodyPr/>
          <a:lstStyle>
            <a:lvl1pPr>
              <a:defRPr sz="3800">
                <a:solidFill>
                  <a:schemeClr val="bg1"/>
                </a:solidFill>
              </a:defRPr>
            </a:lvl1pPr>
          </a:lstStyle>
          <a:p>
            <a:r>
              <a:rPr lang="en-US"/>
              <a:t>Click to edit Master title style</a:t>
            </a:r>
          </a:p>
        </p:txBody>
      </p:sp>
      <p:sp>
        <p:nvSpPr>
          <p:cNvPr id="5" name="Text Box 3"/>
          <p:cNvSpPr txBox="1">
            <a:spLocks noChangeArrowheads="1"/>
          </p:cNvSpPr>
          <p:nvPr userDrawn="1"/>
        </p:nvSpPr>
        <p:spPr bwMode="blackWhite">
          <a:xfrm>
            <a:off x="345439" y="6545262"/>
            <a:ext cx="2519998" cy="245892"/>
          </a:xfrm>
          <a:prstGeom prst="rect">
            <a:avLst/>
          </a:prstGeom>
          <a:noFill/>
          <a:ln w="12700">
            <a:noFill/>
            <a:miter lim="800000"/>
            <a:headEnd type="none" w="sm" len="sm"/>
            <a:tailEnd type="none" w="sm" len="sm"/>
          </a:ln>
          <a:effectLst/>
        </p:spPr>
        <p:txBody>
          <a:bodyPr vert="horz" wrap="square" lIns="143428" tIns="89642" rIns="143428" bIns="89642" numCol="1" anchor="t" anchorCtr="0" compatLnSpc="1">
            <a:prstTxWarp prst="textNoShape">
              <a:avLst/>
            </a:prstTxWarp>
            <a:noAutofit/>
          </a:bodyPr>
          <a:lstStyle/>
          <a:p>
            <a:pPr algn="l" defTabSz="913924" eaLnBrk="0" hangingPunct="0"/>
            <a:r>
              <a:rPr lang="en-US" sz="980">
                <a:solidFill>
                  <a:schemeClr val="bg1"/>
                </a:solidFill>
                <a:cs typeface="Segoe UI" pitchFamily="34" charset="0"/>
              </a:rPr>
              <a:t>MICROSOFT</a:t>
            </a:r>
            <a:r>
              <a:rPr lang="en-US" sz="980" baseline="0">
                <a:solidFill>
                  <a:schemeClr val="bg1"/>
                </a:solidFill>
                <a:cs typeface="Segoe UI" pitchFamily="34" charset="0"/>
              </a:rPr>
              <a:t> CONFIDENTIAL</a:t>
            </a:r>
          </a:p>
        </p:txBody>
      </p:sp>
    </p:spTree>
    <p:extLst>
      <p:ext uri="{BB962C8B-B14F-4D97-AF65-F5344CB8AC3E}">
        <p14:creationId xmlns:p14="http://schemas.microsoft.com/office/powerpoint/2010/main" val="313821912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3723917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5749594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2918714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6529149"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1"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grpSp>
        <p:nvGrpSpPr>
          <p:cNvPr id="26" name="Group 25">
            <a:extLst>
              <a:ext uri="{FF2B5EF4-FFF2-40B4-BE49-F238E27FC236}">
                <a16:creationId xmlns:a16="http://schemas.microsoft.com/office/drawing/2014/main" id="{2BBF7881-8D09-4F22-B10B-0916A242A2CD}"/>
              </a:ext>
            </a:extLst>
          </p:cNvPr>
          <p:cNvGrpSpPr/>
          <p:nvPr userDrawn="1"/>
        </p:nvGrpSpPr>
        <p:grpSpPr bwMode="ltGray">
          <a:xfrm>
            <a:off x="6381565" y="-22273"/>
            <a:ext cx="6051037" cy="7027210"/>
            <a:chOff x="6256117" y="-21839"/>
            <a:chExt cx="5932086" cy="6890047"/>
          </a:xfrm>
        </p:grpSpPr>
        <p:grpSp>
          <p:nvGrpSpPr>
            <p:cNvPr id="27" name="Group 26">
              <a:extLst>
                <a:ext uri="{FF2B5EF4-FFF2-40B4-BE49-F238E27FC236}">
                  <a16:creationId xmlns:a16="http://schemas.microsoft.com/office/drawing/2014/main" id="{F5B1D67C-D600-4009-9F96-DBD9F692B67A}"/>
                </a:ext>
              </a:extLst>
            </p:cNvPr>
            <p:cNvGrpSpPr/>
            <p:nvPr userDrawn="1"/>
          </p:nvGrpSpPr>
          <p:grpSpPr bwMode="ltGray">
            <a:xfrm>
              <a:off x="8507413" y="1457714"/>
              <a:ext cx="3680790" cy="5392441"/>
              <a:chOff x="8507413" y="1457714"/>
              <a:chExt cx="3680790" cy="5392441"/>
            </a:xfrm>
          </p:grpSpPr>
          <p:sp>
            <p:nvSpPr>
              <p:cNvPr id="59" name="Freeform: Shape 58">
                <a:extLst>
                  <a:ext uri="{FF2B5EF4-FFF2-40B4-BE49-F238E27FC236}">
                    <a16:creationId xmlns:a16="http://schemas.microsoft.com/office/drawing/2014/main" id="{589ED409-83AE-42D1-A29E-F5ACE1D5379C}"/>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0" name="Freeform: Shape 59">
                <a:extLst>
                  <a:ext uri="{FF2B5EF4-FFF2-40B4-BE49-F238E27FC236}">
                    <a16:creationId xmlns:a16="http://schemas.microsoft.com/office/drawing/2014/main" id="{A47E83EE-C7AB-4851-AC1F-A2E965DE8A4F}"/>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1" name="Freeform: Shape 60">
                <a:extLst>
                  <a:ext uri="{FF2B5EF4-FFF2-40B4-BE49-F238E27FC236}">
                    <a16:creationId xmlns:a16="http://schemas.microsoft.com/office/drawing/2014/main" id="{117874BE-F982-46B6-83B3-569DB8A26C11}"/>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2" name="Freeform: Shape 61">
                <a:extLst>
                  <a:ext uri="{FF2B5EF4-FFF2-40B4-BE49-F238E27FC236}">
                    <a16:creationId xmlns:a16="http://schemas.microsoft.com/office/drawing/2014/main" id="{172B84FE-1FBD-4DB0-A1BB-1D393BABFD96}"/>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3" name="Freeform: Shape 62">
                <a:extLst>
                  <a:ext uri="{FF2B5EF4-FFF2-40B4-BE49-F238E27FC236}">
                    <a16:creationId xmlns:a16="http://schemas.microsoft.com/office/drawing/2014/main" id="{F0612185-AF46-47F9-B984-65C416463817}"/>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4" name="Freeform: Shape 63">
                <a:extLst>
                  <a:ext uri="{FF2B5EF4-FFF2-40B4-BE49-F238E27FC236}">
                    <a16:creationId xmlns:a16="http://schemas.microsoft.com/office/drawing/2014/main" id="{1F4FE628-8992-4D3C-9177-54650A419B37}"/>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5" name="Freeform: Shape 64">
                <a:extLst>
                  <a:ext uri="{FF2B5EF4-FFF2-40B4-BE49-F238E27FC236}">
                    <a16:creationId xmlns:a16="http://schemas.microsoft.com/office/drawing/2014/main" id="{9EB1F0C1-51BC-433D-B643-499296AD9EB3}"/>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6" name="Freeform: Shape 65">
                <a:extLst>
                  <a:ext uri="{FF2B5EF4-FFF2-40B4-BE49-F238E27FC236}">
                    <a16:creationId xmlns:a16="http://schemas.microsoft.com/office/drawing/2014/main" id="{1F95DA3E-A7A9-4898-8537-3057A04A80B1}"/>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7" name="Freeform: Shape 66">
                <a:extLst>
                  <a:ext uri="{FF2B5EF4-FFF2-40B4-BE49-F238E27FC236}">
                    <a16:creationId xmlns:a16="http://schemas.microsoft.com/office/drawing/2014/main" id="{A0885F40-F98C-4749-AF50-8D882201C7B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8" name="Freeform: Shape 67">
                <a:extLst>
                  <a:ext uri="{FF2B5EF4-FFF2-40B4-BE49-F238E27FC236}">
                    <a16:creationId xmlns:a16="http://schemas.microsoft.com/office/drawing/2014/main" id="{5DF4BDA5-0196-465B-9592-AD537FCE4B9C}"/>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69" name="Freeform: Shape 68">
                <a:extLst>
                  <a:ext uri="{FF2B5EF4-FFF2-40B4-BE49-F238E27FC236}">
                    <a16:creationId xmlns:a16="http://schemas.microsoft.com/office/drawing/2014/main" id="{2C953882-CF21-4072-808A-AFC6C6427081}"/>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0" name="Freeform: Shape 69">
                <a:extLst>
                  <a:ext uri="{FF2B5EF4-FFF2-40B4-BE49-F238E27FC236}">
                    <a16:creationId xmlns:a16="http://schemas.microsoft.com/office/drawing/2014/main" id="{24ACD3F6-35BF-4463-9A90-5F5B9025D6D9}"/>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1" name="Freeform: Shape 70">
                <a:extLst>
                  <a:ext uri="{FF2B5EF4-FFF2-40B4-BE49-F238E27FC236}">
                    <a16:creationId xmlns:a16="http://schemas.microsoft.com/office/drawing/2014/main" id="{36E0228F-415B-4662-977D-90C5D263A103}"/>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2" name="Freeform: Shape 71">
                <a:extLst>
                  <a:ext uri="{FF2B5EF4-FFF2-40B4-BE49-F238E27FC236}">
                    <a16:creationId xmlns:a16="http://schemas.microsoft.com/office/drawing/2014/main" id="{BBA85FE8-C6CE-42AD-9924-C426CEBA2C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3" name="Freeform: Shape 72">
                <a:extLst>
                  <a:ext uri="{FF2B5EF4-FFF2-40B4-BE49-F238E27FC236}">
                    <a16:creationId xmlns:a16="http://schemas.microsoft.com/office/drawing/2014/main" id="{50FBB4D3-1D1C-41F7-856E-89287C5609D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74" name="Freeform: Shape 73">
                <a:extLst>
                  <a:ext uri="{FF2B5EF4-FFF2-40B4-BE49-F238E27FC236}">
                    <a16:creationId xmlns:a16="http://schemas.microsoft.com/office/drawing/2014/main" id="{2F5EE762-48D4-46D8-8ECD-7595053F7D6E}"/>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cxnSp>
            <p:nvCxnSpPr>
              <p:cNvPr id="75" name="Straight Connector 74">
                <a:extLst>
                  <a:ext uri="{FF2B5EF4-FFF2-40B4-BE49-F238E27FC236}">
                    <a16:creationId xmlns:a16="http://schemas.microsoft.com/office/drawing/2014/main" id="{5602528A-0204-4F83-A3CC-B19E5ED41C75}"/>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570E694A-2FDE-4ED0-B17A-283BAEEEBC3F}"/>
                </a:ext>
              </a:extLst>
            </p:cNvPr>
            <p:cNvGrpSpPr/>
            <p:nvPr userDrawn="1"/>
          </p:nvGrpSpPr>
          <p:grpSpPr bwMode="ltGray">
            <a:xfrm>
              <a:off x="7545167" y="-21839"/>
              <a:ext cx="1192433" cy="1098538"/>
              <a:chOff x="7545167" y="-9139"/>
              <a:chExt cx="1192433" cy="1098538"/>
            </a:xfrm>
          </p:grpSpPr>
          <p:sp>
            <p:nvSpPr>
              <p:cNvPr id="33" name="Freeform: Shape 32">
                <a:extLst>
                  <a:ext uri="{FF2B5EF4-FFF2-40B4-BE49-F238E27FC236}">
                    <a16:creationId xmlns:a16="http://schemas.microsoft.com/office/drawing/2014/main" id="{3014F876-92BB-450A-A3A6-EB7B6C2CB558}"/>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836"/>
              </a:p>
            </p:txBody>
          </p:sp>
          <p:sp>
            <p:nvSpPr>
              <p:cNvPr id="34" name="Freeform: Shape 33">
                <a:extLst>
                  <a:ext uri="{FF2B5EF4-FFF2-40B4-BE49-F238E27FC236}">
                    <a16:creationId xmlns:a16="http://schemas.microsoft.com/office/drawing/2014/main" id="{1AFE4E51-6693-4C7C-9EE7-633EA9AAA2AC}"/>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sz="1836"/>
              </a:p>
            </p:txBody>
          </p:sp>
          <p:sp>
            <p:nvSpPr>
              <p:cNvPr id="58" name="Freeform: Shape 57">
                <a:extLst>
                  <a:ext uri="{FF2B5EF4-FFF2-40B4-BE49-F238E27FC236}">
                    <a16:creationId xmlns:a16="http://schemas.microsoft.com/office/drawing/2014/main" id="{522550D5-A578-4C33-B405-092D50801565}"/>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grpSp>
        <p:grpSp>
          <p:nvGrpSpPr>
            <p:cNvPr id="29" name="Group 28">
              <a:extLst>
                <a:ext uri="{FF2B5EF4-FFF2-40B4-BE49-F238E27FC236}">
                  <a16:creationId xmlns:a16="http://schemas.microsoft.com/office/drawing/2014/main" id="{6A5C88A0-A89F-42B9-B5E5-623E0E0D7555}"/>
                </a:ext>
              </a:extLst>
            </p:cNvPr>
            <p:cNvGrpSpPr/>
            <p:nvPr userDrawn="1"/>
          </p:nvGrpSpPr>
          <p:grpSpPr bwMode="ltGray">
            <a:xfrm>
              <a:off x="6256117" y="5896894"/>
              <a:ext cx="1057910" cy="971314"/>
              <a:chOff x="6256117" y="5896894"/>
              <a:chExt cx="1057910" cy="971314"/>
            </a:xfrm>
          </p:grpSpPr>
          <p:sp>
            <p:nvSpPr>
              <p:cNvPr id="30" name="Freeform: Shape 29">
                <a:extLst>
                  <a:ext uri="{FF2B5EF4-FFF2-40B4-BE49-F238E27FC236}">
                    <a16:creationId xmlns:a16="http://schemas.microsoft.com/office/drawing/2014/main" id="{C4AD7328-AEE6-43BE-8744-DE52D5F8CC2E}"/>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31" name="Freeform: Shape 30">
                <a:extLst>
                  <a:ext uri="{FF2B5EF4-FFF2-40B4-BE49-F238E27FC236}">
                    <a16:creationId xmlns:a16="http://schemas.microsoft.com/office/drawing/2014/main" id="{90DC1356-0D84-4394-B0FF-A91903B8585E}"/>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sp>
            <p:nvSpPr>
              <p:cNvPr id="32" name="Freeform: Shape 31">
                <a:extLst>
                  <a:ext uri="{FF2B5EF4-FFF2-40B4-BE49-F238E27FC236}">
                    <a16:creationId xmlns:a16="http://schemas.microsoft.com/office/drawing/2014/main" id="{5CA4391C-EE34-4D39-AC03-6D3272F213DC}"/>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836"/>
              </a:p>
            </p:txBody>
          </p:sp>
        </p:grpSp>
      </p:grpSp>
    </p:spTree>
    <p:extLst>
      <p:ext uri="{BB962C8B-B14F-4D97-AF65-F5344CB8AC3E}">
        <p14:creationId xmlns:p14="http://schemas.microsoft.com/office/powerpoint/2010/main" val="2474120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mp; body with bullets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42881"/>
            <a:ext cx="11567160" cy="1128514"/>
          </a:xfrm>
        </p:spPr>
        <p:txBody>
          <a:bodyPr wrap="square" lIns="0" tIns="0" rIns="0" bIns="0">
            <a:spAutoFit/>
          </a:bodyPr>
          <a:lstStyle>
            <a:lvl1pPr marL="285750" indent="-285750">
              <a:lnSpc>
                <a:spcPct val="100000"/>
              </a:lnSpc>
              <a:spcBef>
                <a:spcPts val="0"/>
              </a:spcBef>
              <a:spcAft>
                <a:spcPts val="1400"/>
              </a:spcAft>
              <a:buFont typeface="Arial" panose="020B0604020202020204" pitchFamily="34" charset="0"/>
              <a:buChar char="•"/>
              <a:defRPr sz="1800" b="0" i="0">
                <a:solidFill>
                  <a:srgbClr val="000000"/>
                </a:solidFill>
                <a:latin typeface="+mj-lt"/>
              </a:defRPr>
            </a:lvl1pPr>
            <a:lvl2pPr marL="514350" indent="-285750">
              <a:lnSpc>
                <a:spcPct val="100000"/>
              </a:lnSpc>
              <a:spcBef>
                <a:spcPts val="0"/>
              </a:spcBef>
              <a:spcAft>
                <a:spcPts val="1400"/>
              </a:spcAft>
              <a:buFont typeface="Arial" panose="020B0604020202020204" pitchFamily="34" charset="0"/>
              <a:buChar char="•"/>
              <a:defRPr sz="1800">
                <a:solidFill>
                  <a:srgbClr val="000000"/>
                </a:solidFill>
              </a:defRPr>
            </a:lvl2pPr>
            <a:lvl3pPr marL="742950" indent="-285750">
              <a:lnSpc>
                <a:spcPct val="100000"/>
              </a:lnSpc>
              <a:spcBef>
                <a:spcPts val="0"/>
              </a:spcBef>
              <a:spcAft>
                <a:spcPts val="1400"/>
              </a:spcAft>
              <a:buFont typeface="Arial" panose="020B0604020202020204" pitchFamily="34" charset="0"/>
              <a:buChar char="•"/>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 (with bullets)</a:t>
            </a:r>
          </a:p>
        </p:txBody>
      </p:sp>
    </p:spTree>
    <p:extLst>
      <p:ext uri="{BB962C8B-B14F-4D97-AF65-F5344CB8AC3E}">
        <p14:creationId xmlns:p14="http://schemas.microsoft.com/office/powerpoint/2010/main" val="419726419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a:xfrm>
            <a:off x="-20870" y="0"/>
            <a:ext cx="11889564" cy="917575"/>
          </a:xfrm>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450586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451844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25825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0" y="5342"/>
            <a:ext cx="11889564" cy="917575"/>
          </a:xfrm>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5254071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lvl1pPr>
              <a:defRPr>
                <a:solidFill>
                  <a:srgbClr val="0078D7"/>
                </a:solidFill>
              </a:defRPr>
            </a:lvl1pPr>
          </a:lstStyle>
          <a:p>
            <a:r>
              <a:rPr lang="en-US"/>
              <a:t>Click to edit Master title style</a:t>
            </a:r>
          </a:p>
        </p:txBody>
      </p:sp>
    </p:spTree>
    <p:extLst>
      <p:ext uri="{BB962C8B-B14F-4D97-AF65-F5344CB8AC3E}">
        <p14:creationId xmlns:p14="http://schemas.microsoft.com/office/powerpoint/2010/main" val="375853047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3559437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3108771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1224377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5.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473" r:id="rId1"/>
    <p:sldLayoutId id="2147484250" r:id="rId2"/>
    <p:sldLayoutId id="2147484299" r:id="rId3"/>
    <p:sldLayoutId id="2147484263" r:id="rId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0372793"/>
      </p:ext>
    </p:extLst>
  </p:cSld>
  <p:clrMap bg1="lt1" tx1="dk1" bg2="lt2" tx2="dk2" accent1="accent1" accent2="accent2" accent3="accent3" accent4="accent4" accent5="accent5" accent6="accent6" hlink="hlink" folHlink="folHlink"/>
  <p:sldLayoutIdLst>
    <p:sldLayoutId id="2147484521" r:id="rId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00647812"/>
      </p:ext>
    </p:extLst>
  </p:cSld>
  <p:clrMap bg1="lt1" tx1="dk1" bg2="lt2" tx2="dk2" accent1="accent1" accent2="accent2" accent3="accent3" accent4="accent4" accent5="accent5" accent6="accent6" hlink="hlink" folHlink="folHlink"/>
  <p:sldLayoutIdLst>
    <p:sldLayoutId id="2147484548" r:id="rId1"/>
    <p:sldLayoutId id="2147484556" r:id="rId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4698583"/>
      </p:ext>
    </p:extLst>
  </p:cSld>
  <p:clrMap bg1="dk1" tx1="lt1" bg2="dk2" tx2="lt2" accent1="accent1" accent2="accent2" accent3="accent3" accent4="accent4" accent5="accent5" accent6="accent6" hlink="hlink" folHlink="folHlink"/>
  <p:sldLayoutIdLst>
    <p:sldLayoutId id="2147484572" r:id="rId1"/>
    <p:sldLayoutId id="2147484575" r:id="rId2"/>
    <p:sldLayoutId id="2147484589" r:id="rId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6485746"/>
      </p:ext>
    </p:extLst>
  </p:cSld>
  <p:clrMap bg1="lt1" tx1="dk1" bg2="lt2" tx2="dk2" accent1="accent1" accent2="accent2" accent3="accent3" accent4="accent4" accent5="accent5" accent6="accent6" hlink="hlink" folHlink="folHlink"/>
  <p:sldLayoutIdLst>
    <p:sldLayoutId id="2147484596" r:id="rId1"/>
    <p:sldLayoutId id="2147484599" r:id="rId2"/>
    <p:sldLayoutId id="2147484603" r:id="rId3"/>
    <p:sldLayoutId id="2147484626" r:id="rId4"/>
    <p:sldLayoutId id="2147484627" r:id="rId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31145534"/>
      </p:ext>
    </p:extLst>
  </p:cSld>
  <p:clrMap bg1="lt1" tx1="dk1" bg2="lt2" tx2="dk2" accent1="accent1" accent2="accent2" accent3="accent3" accent4="accent4" accent5="accent5" accent6="accent6" hlink="hlink" folHlink="folHlink"/>
  <p:sldLayoutIdLst>
    <p:sldLayoutId id="2147484620" r:id="rId1"/>
    <p:sldLayoutId id="2147484625" r:id="rId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creativecommons.org/licenses/by-sa/4.0/legalcod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hyperlink" Target="http://achurchforstarvingartists.wordpress.com/2011/08/31/all-the-folders-are-people/"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hyperlink" Target="https://en.wikipedia.org/wiki/File:Magnifying_glass_icon_mgx2.sv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hyperlink" Target="https://en.wikipedia.org/wiki/File:Magnifying_glass_icon_mgx2.svg"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hyperlink" Target="https://docs.microsoft.com/en-us/rest/api/azure-stack/" TargetMode="External"/><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hemeOverride" Target="../theme/themeOverride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2.xml"/><Relationship Id="rId1" Type="http://schemas.openxmlformats.org/officeDocument/2006/relationships/themeOverride" Target="../theme/themeOverride6.xml"/><Relationship Id="rId5" Type="http://schemas.openxmlformats.org/officeDocument/2006/relationships/image" Target="../media/image15.png"/><Relationship Id="rId4" Type="http://schemas.openxmlformats.org/officeDocument/2006/relationships/hyperlink" Target="http://aka.ms/masnagios" TargetMode="Externa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6.xml"/><Relationship Id="rId1" Type="http://schemas.openxmlformats.org/officeDocument/2006/relationships/themeOverride" Target="../theme/themeOverride7.xml"/><Relationship Id="rId4" Type="http://schemas.openxmlformats.org/officeDocument/2006/relationships/hyperlink" Target="https://github.com/Azure/AzureStack-Tools/tree/master/Infrastructure"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hemeOverride" Target="../theme/themeOverride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themeOverride" Target="../theme/themeOverride3.xml"/><Relationship Id="rId5" Type="http://schemas.openxmlformats.org/officeDocument/2006/relationships/hyperlink" Target="http://politicalclownparade.blogspot.com/2013_11_01_archive.html" TargetMode="Externa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hemeOverride" Target="../theme/themeOverr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Managing Microsoft Azure Stack Hub</a:t>
            </a:r>
            <a:endParaRPr lang="en-US" dirty="0"/>
          </a:p>
        </p:txBody>
      </p:sp>
      <p:sp>
        <p:nvSpPr>
          <p:cNvPr id="3" name="Text Placeholder 2"/>
          <p:cNvSpPr>
            <a:spLocks noGrp="1"/>
          </p:cNvSpPr>
          <p:nvPr>
            <p:ph type="body" sz="quarter" idx="14"/>
          </p:nvPr>
        </p:nvSpPr>
        <p:spPr>
          <a:xfrm>
            <a:off x="273050" y="3954463"/>
            <a:ext cx="6402388" cy="997196"/>
          </a:xfrm>
        </p:spPr>
        <p:txBody>
          <a:bodyPr>
            <a:spAutoFit/>
          </a:bodyPr>
          <a:lstStyle/>
          <a:p>
            <a:pPr lvl="0"/>
            <a:r>
              <a:rPr lang="it-IT" sz="2800" dirty="0"/>
              <a:t>Microsoft Azure Stack Hub Control Plane Monitoring</a:t>
            </a:r>
            <a:endParaRPr lang="en-US" sz="2800" dirty="0">
              <a:latin typeface="+mn-lt"/>
            </a:endParaRPr>
          </a:p>
        </p:txBody>
      </p:sp>
      <p:pic>
        <p:nvPicPr>
          <p:cNvPr id="11" name="Picture 10"/>
          <p:cNvPicPr>
            <a:picLocks noChangeAspect="1"/>
          </p:cNvPicPr>
          <p:nvPr/>
        </p:nvPicPr>
        <p:blipFill>
          <a:blip r:embed="rId3" cstate="screen">
            <a:duotone>
              <a:schemeClr val="accent5">
                <a:shade val="45000"/>
                <a:satMod val="135000"/>
              </a:schemeClr>
              <a:prstClr val="white"/>
            </a:duotone>
            <a:extLst>
              <a:ext uri="{28A0092B-C50C-407E-A947-70E740481C1C}">
                <a14:useLocalDpi xmlns:a14="http://schemas.microsoft.com/office/drawing/2010/main"/>
              </a:ext>
            </a:extLst>
          </a:blip>
          <a:stretch>
            <a:fillRect/>
          </a:stretch>
        </p:blipFill>
        <p:spPr>
          <a:xfrm>
            <a:off x="2255837" y="449262"/>
            <a:ext cx="578704" cy="383248"/>
          </a:xfrm>
          <a:prstGeom prst="rect">
            <a:avLst/>
          </a:prstGeom>
        </p:spPr>
      </p:pic>
      <p:sp>
        <p:nvSpPr>
          <p:cNvPr id="5" name="Rectangle 4">
            <a:extLst>
              <a:ext uri="{FF2B5EF4-FFF2-40B4-BE49-F238E27FC236}">
                <a16:creationId xmlns:a16="http://schemas.microsoft.com/office/drawing/2014/main" id="{A742D82A-804A-4DDB-AB8D-65FB8FFA1C87}"/>
              </a:ext>
            </a:extLst>
          </p:cNvPr>
          <p:cNvSpPr/>
          <p:nvPr/>
        </p:nvSpPr>
        <p:spPr>
          <a:xfrm>
            <a:off x="273050" y="5021262"/>
            <a:ext cx="6216419" cy="646331"/>
          </a:xfrm>
          <a:prstGeom prst="rect">
            <a:avLst/>
          </a:prstGeom>
        </p:spPr>
        <p:txBody>
          <a:bodyPr wrap="square">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r>
              <a:rPr lang="en-US" dirty="0">
                <a:latin typeface="Calibri" panose="020F0502020204030204" pitchFamily="34" charset="0"/>
                <a:ea typeface="Calibri" panose="020F0502020204030204" pitchFamily="34" charset="0"/>
              </a:rPr>
              <a:t>This work is licensed under a </a:t>
            </a:r>
            <a:r>
              <a:rPr lang="en-US" u="sng" dirty="0">
                <a:solidFill>
                  <a:srgbClr val="0563C1"/>
                </a:solidFill>
                <a:latin typeface="Calibri" panose="020F0502020204030204" pitchFamily="34" charset="0"/>
                <a:ea typeface="Calibri" panose="020F0502020204030204" pitchFamily="34" charset="0"/>
                <a:hlinkClick r:id="rId4"/>
              </a:rPr>
              <a:t>Creative Commons Attribution - </a:t>
            </a:r>
            <a:r>
              <a:rPr lang="en-US" u="sng" dirty="0" err="1">
                <a:solidFill>
                  <a:srgbClr val="0563C1"/>
                </a:solidFill>
                <a:latin typeface="Calibri" panose="020F0502020204030204" pitchFamily="34" charset="0"/>
                <a:ea typeface="Calibri" panose="020F0502020204030204" pitchFamily="34" charset="0"/>
                <a:hlinkClick r:id="rId4"/>
              </a:rPr>
              <a:t>ShareAlike</a:t>
            </a:r>
            <a:r>
              <a:rPr lang="en-US" u="sng" dirty="0">
                <a:solidFill>
                  <a:srgbClr val="0563C1"/>
                </a:solidFill>
                <a:latin typeface="Calibri" panose="020F0502020204030204" pitchFamily="34" charset="0"/>
                <a:ea typeface="Calibri" panose="020F0502020204030204" pitchFamily="34" charset="0"/>
                <a:hlinkClick r:id="rId4"/>
              </a:rPr>
              <a:t> 4.0 International Public License</a:t>
            </a:r>
            <a:endParaRPr lang="en-CA" dirty="0"/>
          </a:p>
        </p:txBody>
      </p:sp>
    </p:spTree>
    <p:extLst>
      <p:ext uri="{BB962C8B-B14F-4D97-AF65-F5344CB8AC3E}">
        <p14:creationId xmlns:p14="http://schemas.microsoft.com/office/powerpoint/2010/main" val="1140389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274639" y="295274"/>
            <a:ext cx="11048998" cy="917575"/>
          </a:xfrm>
        </p:spPr>
        <p:txBody>
          <a:bodyPr/>
          <a:lstStyle/>
          <a:p>
            <a:r>
              <a:rPr lang="en-US" dirty="0">
                <a:solidFill>
                  <a:srgbClr val="505050"/>
                </a:solidFill>
              </a:rPr>
              <a:t>Monitoring and operation: Core principles</a:t>
            </a:r>
          </a:p>
        </p:txBody>
      </p:sp>
      <p:sp>
        <p:nvSpPr>
          <p:cNvPr id="6" name="Text Placeholder 5"/>
          <p:cNvSpPr>
            <a:spLocks noGrp="1"/>
          </p:cNvSpPr>
          <p:nvPr>
            <p:ph type="body" sz="quarter" idx="4294967295"/>
          </p:nvPr>
        </p:nvSpPr>
        <p:spPr>
          <a:xfrm>
            <a:off x="274639" y="1261846"/>
            <a:ext cx="10820398" cy="4099584"/>
          </a:xfrm>
        </p:spPr>
        <p:txBody>
          <a:bodyPr/>
          <a:lstStyle/>
          <a:p>
            <a:pPr marL="0" indent="0">
              <a:buNone/>
            </a:pPr>
            <a:r>
              <a:rPr lang="en-US" sz="2800" dirty="0">
                <a:solidFill>
                  <a:srgbClr val="0078D7"/>
                </a:solidFill>
              </a:rPr>
              <a:t>Azure Stack Hub is designed to be treated like an appliance</a:t>
            </a:r>
            <a:br>
              <a:rPr lang="en-US" sz="2800" dirty="0">
                <a:solidFill>
                  <a:srgbClr val="0078D7"/>
                </a:solidFill>
              </a:rPr>
            </a:br>
            <a:endParaRPr lang="en-US" sz="1800" dirty="0">
              <a:solidFill>
                <a:srgbClr val="0078D7"/>
              </a:solidFill>
            </a:endParaRPr>
          </a:p>
          <a:p>
            <a:pPr marL="0" indent="0">
              <a:buNone/>
            </a:pPr>
            <a:r>
              <a:rPr lang="en-US" sz="2800" dirty="0">
                <a:solidFill>
                  <a:srgbClr val="0078D7"/>
                </a:solidFill>
              </a:rPr>
              <a:t>Majority of a cloud admin’s interaction with Azure Stack Hub should be driven by Alerts (if it’s not broken, don’t touch it)</a:t>
            </a:r>
          </a:p>
          <a:p>
            <a:pPr marL="0" indent="0">
              <a:buNone/>
            </a:pPr>
            <a:endParaRPr lang="en-US" sz="1800" dirty="0">
              <a:solidFill>
                <a:srgbClr val="0078D7"/>
              </a:solidFill>
            </a:endParaRPr>
          </a:p>
          <a:p>
            <a:pPr marL="0" indent="0">
              <a:buNone/>
            </a:pPr>
            <a:r>
              <a:rPr lang="en-US" sz="2800" dirty="0">
                <a:solidFill>
                  <a:srgbClr val="0078D7"/>
                </a:solidFill>
              </a:rPr>
              <a:t>Azure Stack Hub component health should be directly tied to Alerts</a:t>
            </a:r>
            <a:br>
              <a:rPr lang="en-US" sz="2800" dirty="0">
                <a:solidFill>
                  <a:srgbClr val="505050"/>
                </a:solidFill>
              </a:rPr>
            </a:br>
            <a:endParaRPr lang="en-US" sz="1800" dirty="0">
              <a:solidFill>
                <a:srgbClr val="505050"/>
              </a:solidFill>
            </a:endParaRPr>
          </a:p>
          <a:p>
            <a:pPr marL="0" indent="0">
              <a:buNone/>
            </a:pPr>
            <a:r>
              <a:rPr lang="en-US" sz="2800" dirty="0">
                <a:solidFill>
                  <a:srgbClr val="0078D7"/>
                </a:solidFill>
              </a:rPr>
              <a:t>Alerts should be</a:t>
            </a:r>
          </a:p>
          <a:p>
            <a:r>
              <a:rPr lang="en-US" sz="1800" dirty="0">
                <a:solidFill>
                  <a:srgbClr val="505050"/>
                </a:solidFill>
                <a:latin typeface="+mj-lt"/>
              </a:rPr>
              <a:t>Easy to understand impact and next steps</a:t>
            </a:r>
          </a:p>
          <a:p>
            <a:r>
              <a:rPr lang="en-US" sz="1800" dirty="0">
                <a:solidFill>
                  <a:srgbClr val="505050"/>
                </a:solidFill>
                <a:latin typeface="+mj-lt"/>
              </a:rPr>
              <a:t>Resolved using common Azure Stack Hub Admin action patterns</a:t>
            </a:r>
          </a:p>
          <a:p>
            <a:r>
              <a:rPr lang="en-US" sz="1800" dirty="0">
                <a:solidFill>
                  <a:srgbClr val="505050"/>
                </a:solidFill>
                <a:latin typeface="+mj-lt"/>
              </a:rPr>
              <a:t>Specific to Azure Stack Hub </a:t>
            </a:r>
          </a:p>
        </p:txBody>
      </p:sp>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739008" y="3892763"/>
            <a:ext cx="4041829" cy="2047758"/>
          </a:xfrm>
          <a:prstGeom prst="rect">
            <a:avLst/>
          </a:prstGeom>
        </p:spPr>
      </p:pic>
    </p:spTree>
    <p:extLst>
      <p:ext uri="{BB962C8B-B14F-4D97-AF65-F5344CB8AC3E}">
        <p14:creationId xmlns:p14="http://schemas.microsoft.com/office/powerpoint/2010/main" val="229093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500"/>
                                        <p:tgtEl>
                                          <p:spTgt spid="6">
                                            <p:txEl>
                                              <p:pRg st="3" end="3"/>
                                            </p:txEl>
                                          </p:spTgt>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500"/>
                                        <p:tgtEl>
                                          <p:spTgt spid="6">
                                            <p:txEl>
                                              <p:pRg st="4" end="4"/>
                                            </p:txEl>
                                          </p:spTgt>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6">
                                            <p:txEl>
                                              <p:pRg st="5" end="5"/>
                                            </p:txEl>
                                          </p:spTgt>
                                        </p:tgtEl>
                                        <p:attrNameLst>
                                          <p:attrName>style.visibility</p:attrName>
                                        </p:attrNameLst>
                                      </p:cBhvr>
                                      <p:to>
                                        <p:strVal val="visible"/>
                                      </p:to>
                                    </p:set>
                                    <p:animEffect transition="in" filter="fade">
                                      <p:cBhvr>
                                        <p:cTn id="29" dur="500"/>
                                        <p:tgtEl>
                                          <p:spTgt spid="6">
                                            <p:txEl>
                                              <p:pRg st="5" end="5"/>
                                            </p:txEl>
                                          </p:spTgt>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childTnLst>
                          </p:cTn>
                        </p:par>
                        <p:par>
                          <p:cTn id="34" fill="hold">
                            <p:stCondLst>
                              <p:cond delay="1500"/>
                            </p:stCondLst>
                            <p:childTnLst>
                              <p:par>
                                <p:cTn id="35" presetID="10" presetClass="entr" presetSubtype="0" fill="hold" nodeType="afterEffect">
                                  <p:stCondLst>
                                    <p:cond delay="0"/>
                                  </p:stCondLst>
                                  <p:childTnLst>
                                    <p:set>
                                      <p:cBhvr>
                                        <p:cTn id="36" dur="1" fill="hold">
                                          <p:stCondLst>
                                            <p:cond delay="0"/>
                                          </p:stCondLst>
                                        </p:cTn>
                                        <p:tgtEl>
                                          <p:spTgt spid="6">
                                            <p:txEl>
                                              <p:pRg st="7" end="7"/>
                                            </p:txEl>
                                          </p:spTgt>
                                        </p:tgtEl>
                                        <p:attrNameLst>
                                          <p:attrName>style.visibility</p:attrName>
                                        </p:attrNameLst>
                                      </p:cBhvr>
                                      <p:to>
                                        <p:strVal val="visible"/>
                                      </p:to>
                                    </p:set>
                                    <p:animEffect transition="in" filter="fade">
                                      <p:cBhvr>
                                        <p:cTn id="37"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TextBox 47"/>
          <p:cNvSpPr txBox="1"/>
          <p:nvPr/>
        </p:nvSpPr>
        <p:spPr>
          <a:xfrm>
            <a:off x="2000333" y="5552010"/>
            <a:ext cx="2362200" cy="738664"/>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Network switches monitored via SNMP</a:t>
            </a:r>
          </a:p>
        </p:txBody>
      </p:sp>
      <p:sp>
        <p:nvSpPr>
          <p:cNvPr id="2" name="Title 1"/>
          <p:cNvSpPr>
            <a:spLocks noGrp="1"/>
          </p:cNvSpPr>
          <p:nvPr>
            <p:ph type="title"/>
          </p:nvPr>
        </p:nvSpPr>
        <p:spPr>
          <a:xfrm>
            <a:off x="274638" y="295274"/>
            <a:ext cx="12039597" cy="917575"/>
          </a:xfrm>
        </p:spPr>
        <p:txBody>
          <a:bodyPr/>
          <a:lstStyle/>
          <a:p>
            <a:r>
              <a:rPr lang="en-US" sz="4000" dirty="0">
                <a:solidFill>
                  <a:srgbClr val="505050"/>
                </a:solidFill>
              </a:rPr>
              <a:t>Azure Stack Hub infra, HW monitoring &amp; integration overview</a:t>
            </a:r>
          </a:p>
        </p:txBody>
      </p:sp>
      <p:pic>
        <p:nvPicPr>
          <p:cNvPr id="3" name="Picture 2"/>
          <p:cNvPicPr>
            <a:picLocks noChangeAspect="1"/>
          </p:cNvPicPr>
          <p:nvPr/>
        </p:nvPicPr>
        <p:blipFill>
          <a:blip r:embed="rId3"/>
          <a:stretch>
            <a:fillRect/>
          </a:stretch>
        </p:blipFill>
        <p:spPr>
          <a:xfrm>
            <a:off x="2179637" y="1212849"/>
            <a:ext cx="8482237" cy="4481449"/>
          </a:xfrm>
          <a:prstGeom prst="rect">
            <a:avLst/>
          </a:prstGeom>
        </p:spPr>
      </p:pic>
      <p:sp>
        <p:nvSpPr>
          <p:cNvPr id="12" name="Rectangle 11"/>
          <p:cNvSpPr/>
          <p:nvPr/>
        </p:nvSpPr>
        <p:spPr bwMode="auto">
          <a:xfrm>
            <a:off x="122237" y="5933122"/>
            <a:ext cx="1752600" cy="993140"/>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Segoe UI Semilight"/>
                <a:ea typeface="+mn-ea"/>
                <a:cs typeface="+mn-cs"/>
              </a:rPr>
              <a:t>External Monitoring Solution</a:t>
            </a:r>
          </a:p>
        </p:txBody>
      </p:sp>
      <p:sp>
        <p:nvSpPr>
          <p:cNvPr id="13" name="Left Brace 12"/>
          <p:cNvSpPr/>
          <p:nvPr/>
        </p:nvSpPr>
        <p:spPr>
          <a:xfrm>
            <a:off x="1646237" y="1208154"/>
            <a:ext cx="458384" cy="3990844"/>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4" name="TextBox 13"/>
          <p:cNvSpPr txBox="1"/>
          <p:nvPr/>
        </p:nvSpPr>
        <p:spPr>
          <a:xfrm>
            <a:off x="274637" y="2976876"/>
            <a:ext cx="1524592" cy="4893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HRP Rest API</a:t>
            </a:r>
          </a:p>
        </p:txBody>
      </p:sp>
      <p:grpSp>
        <p:nvGrpSpPr>
          <p:cNvPr id="38" name="Group 37"/>
          <p:cNvGrpSpPr/>
          <p:nvPr/>
        </p:nvGrpSpPr>
        <p:grpSpPr>
          <a:xfrm>
            <a:off x="6294437" y="3116262"/>
            <a:ext cx="4495800" cy="2816860"/>
            <a:chOff x="6294437" y="3116262"/>
            <a:chExt cx="4495800" cy="2816860"/>
          </a:xfrm>
        </p:grpSpPr>
        <p:cxnSp>
          <p:nvCxnSpPr>
            <p:cNvPr id="20" name="Straight Connector 19"/>
            <p:cNvCxnSpPr/>
            <p:nvPr/>
          </p:nvCxnSpPr>
          <p:spPr>
            <a:xfrm>
              <a:off x="6294437" y="5630862"/>
              <a:ext cx="0" cy="302260"/>
            </a:xfrm>
            <a:prstGeom prst="line">
              <a:avLst/>
            </a:prstGeom>
            <a:ln w="38100">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6294437" y="5933122"/>
              <a:ext cx="4495800" cy="0"/>
            </a:xfrm>
            <a:prstGeom prst="line">
              <a:avLst/>
            </a:prstGeom>
            <a:ln w="38100">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10790237" y="3116262"/>
              <a:ext cx="0" cy="2816860"/>
            </a:xfrm>
            <a:prstGeom prst="line">
              <a:avLst/>
            </a:prstGeom>
            <a:ln w="38100">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8961437" y="3116262"/>
              <a:ext cx="1828800" cy="0"/>
            </a:xfrm>
            <a:prstGeom prst="line">
              <a:avLst/>
            </a:prstGeom>
            <a:ln w="38100">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8351837" y="5630862"/>
              <a:ext cx="0" cy="302260"/>
            </a:xfrm>
            <a:prstGeom prst="line">
              <a:avLst/>
            </a:prstGeom>
            <a:ln w="38100">
              <a:headEnd type="none"/>
              <a:tailEnd type="none"/>
            </a:ln>
          </p:spPr>
          <p:style>
            <a:lnRef idx="1">
              <a:schemeClr val="accent5"/>
            </a:lnRef>
            <a:fillRef idx="0">
              <a:schemeClr val="accent5"/>
            </a:fillRef>
            <a:effectRef idx="0">
              <a:schemeClr val="accent5"/>
            </a:effectRef>
            <a:fontRef idx="minor">
              <a:schemeClr val="tx1"/>
            </a:fontRef>
          </p:style>
        </p:cxnSp>
      </p:grpSp>
      <p:sp>
        <p:nvSpPr>
          <p:cNvPr id="29" name="TextBox 28"/>
          <p:cNvSpPr txBox="1"/>
          <p:nvPr/>
        </p:nvSpPr>
        <p:spPr>
          <a:xfrm>
            <a:off x="10790237" y="2947861"/>
            <a:ext cx="1710926" cy="207749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Windows Server Health Service Alerts for:</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Physical Disks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Network Adapters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Node</a:t>
            </a:r>
          </a:p>
        </p:txBody>
      </p:sp>
      <p:grpSp>
        <p:nvGrpSpPr>
          <p:cNvPr id="41" name="Group 40"/>
          <p:cNvGrpSpPr/>
          <p:nvPr/>
        </p:nvGrpSpPr>
        <p:grpSpPr>
          <a:xfrm>
            <a:off x="1874837" y="5630862"/>
            <a:ext cx="2286000" cy="533400"/>
            <a:chOff x="1874837" y="5630862"/>
            <a:chExt cx="2286000" cy="533400"/>
          </a:xfrm>
        </p:grpSpPr>
        <p:cxnSp>
          <p:nvCxnSpPr>
            <p:cNvPr id="33" name="Straight Connector 32"/>
            <p:cNvCxnSpPr/>
            <p:nvPr/>
          </p:nvCxnSpPr>
          <p:spPr>
            <a:xfrm>
              <a:off x="4160837" y="5630862"/>
              <a:ext cx="0" cy="533400"/>
            </a:xfrm>
            <a:prstGeom prst="line">
              <a:avLst/>
            </a:prstGeom>
            <a:ln w="381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1874837" y="6164262"/>
              <a:ext cx="2286000"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47" name="Group 46"/>
          <p:cNvGrpSpPr/>
          <p:nvPr/>
        </p:nvGrpSpPr>
        <p:grpSpPr>
          <a:xfrm>
            <a:off x="1874837" y="5630862"/>
            <a:ext cx="6172200" cy="685800"/>
            <a:chOff x="1874837" y="5630862"/>
            <a:chExt cx="6172200" cy="685800"/>
          </a:xfrm>
        </p:grpSpPr>
        <p:cxnSp>
          <p:nvCxnSpPr>
            <p:cNvPr id="43" name="Straight Connector 42"/>
            <p:cNvCxnSpPr/>
            <p:nvPr/>
          </p:nvCxnSpPr>
          <p:spPr>
            <a:xfrm>
              <a:off x="5913437" y="5630862"/>
              <a:ext cx="0" cy="685800"/>
            </a:xfrm>
            <a:prstGeom prst="line">
              <a:avLst/>
            </a:prstGeom>
            <a:ln w="381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8047037" y="5630862"/>
              <a:ext cx="0" cy="685800"/>
            </a:xfrm>
            <a:prstGeom prst="line">
              <a:avLst/>
            </a:prstGeom>
            <a:ln w="381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1874837" y="6316662"/>
              <a:ext cx="6172200" cy="0"/>
            </a:xfrm>
            <a:prstGeom prst="straightConnector1">
              <a:avLst/>
            </a:prstGeom>
            <a:ln w="381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49" name="TextBox 48"/>
          <p:cNvSpPr txBox="1"/>
          <p:nvPr/>
        </p:nvSpPr>
        <p:spPr>
          <a:xfrm>
            <a:off x="3312278" y="6306550"/>
            <a:ext cx="6216954" cy="738664"/>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Agentless monitoring of hyper-converged hardware using BMC. Solution dependent on hardware vendor.</a:t>
            </a:r>
          </a:p>
        </p:txBody>
      </p:sp>
      <p:cxnSp>
        <p:nvCxnSpPr>
          <p:cNvPr id="53" name="Straight Arrow Connector 52"/>
          <p:cNvCxnSpPr/>
          <p:nvPr/>
        </p:nvCxnSpPr>
        <p:spPr>
          <a:xfrm>
            <a:off x="1036637" y="3344862"/>
            <a:ext cx="0" cy="2588260"/>
          </a:xfrm>
          <a:prstGeom prst="straightConnector1">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35672" y="2197786"/>
            <a:ext cx="2240293" cy="794064"/>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Azure Stack Hub alerts can be consumed by external monitoring solutions</a:t>
            </a:r>
          </a:p>
        </p:txBody>
      </p:sp>
      <p:sp>
        <p:nvSpPr>
          <p:cNvPr id="59" name="Oval 58"/>
          <p:cNvSpPr/>
          <p:nvPr/>
        </p:nvSpPr>
        <p:spPr bwMode="auto">
          <a:xfrm>
            <a:off x="-2846189" y="5154015"/>
            <a:ext cx="5820509" cy="5820509"/>
          </a:xfrm>
          <a:prstGeom prst="ellipse">
            <a:avLst/>
          </a:prstGeom>
          <a:noFill/>
          <a:ln w="19050">
            <a:solidFill>
              <a:schemeClr val="tx1"/>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60" name="TextBox 59"/>
          <p:cNvSpPr txBox="1"/>
          <p:nvPr/>
        </p:nvSpPr>
        <p:spPr>
          <a:xfrm>
            <a:off x="1654174" y="6521814"/>
            <a:ext cx="1219200" cy="572464"/>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0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Datacenter network</a:t>
            </a:r>
          </a:p>
        </p:txBody>
      </p:sp>
    </p:spTree>
    <p:extLst>
      <p:ext uri="{BB962C8B-B14F-4D97-AF65-F5344CB8AC3E}">
        <p14:creationId xmlns:p14="http://schemas.microsoft.com/office/powerpoint/2010/main" val="1070859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fade">
                                      <p:cBhvr>
                                        <p:cTn id="12" dur="500"/>
                                        <p:tgtEl>
                                          <p:spTgt spid="38"/>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7"/>
                                        </p:tgtEl>
                                        <p:attrNameLst>
                                          <p:attrName>style.visibility</p:attrName>
                                        </p:attrNameLst>
                                      </p:cBhvr>
                                      <p:to>
                                        <p:strVal val="visible"/>
                                      </p:to>
                                    </p:set>
                                    <p:animEffect transition="in" filter="fade">
                                      <p:cBhvr>
                                        <p:cTn id="21" dur="500"/>
                                        <p:tgtEl>
                                          <p:spTgt spid="47"/>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59"/>
                                        </p:tgtEl>
                                        <p:attrNameLst>
                                          <p:attrName>style.visibility</p:attrName>
                                        </p:attrNameLst>
                                      </p:cBhvr>
                                      <p:to>
                                        <p:strVal val="visible"/>
                                      </p:to>
                                    </p:set>
                                    <p:animEffect transition="in" filter="fade">
                                      <p:cBhvr>
                                        <p:cTn id="33" dur="500"/>
                                        <p:tgtEl>
                                          <p:spTgt spid="59"/>
                                        </p:tgtEl>
                                      </p:cBhvr>
                                    </p:animEffect>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childTnLst>
                          </p:cTn>
                        </p:par>
                        <p:par>
                          <p:cTn id="38" fill="hold">
                            <p:stCondLst>
                              <p:cond delay="2500"/>
                            </p:stCondLst>
                            <p:childTnLst>
                              <p:par>
                                <p:cTn id="39" presetID="10" presetClass="entr" presetSubtype="0" fill="hold" nodeType="after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fade">
                                      <p:cBhvr>
                                        <p:cTn id="41" dur="500"/>
                                        <p:tgtEl>
                                          <p:spTgt spid="41"/>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48"/>
                                        </p:tgtEl>
                                        <p:attrNameLst>
                                          <p:attrName>style.visibility</p:attrName>
                                        </p:attrNameLst>
                                      </p:cBhvr>
                                      <p:to>
                                        <p:strVal val="visible"/>
                                      </p:to>
                                    </p:set>
                                    <p:animEffect transition="in" filter="fade">
                                      <p:cBhvr>
                                        <p:cTn id="45" dur="500"/>
                                        <p:tgtEl>
                                          <p:spTgt spid="4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childTnLst>
                          </p:cTn>
                        </p:par>
                        <p:par>
                          <p:cTn id="51" fill="hold">
                            <p:stCondLst>
                              <p:cond delay="500"/>
                            </p:stCondLst>
                            <p:childTnLst>
                              <p:par>
                                <p:cTn id="52" presetID="10" presetClass="entr" presetSubtype="0" fill="hold" grpId="0" nodeType="after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500"/>
                                        <p:tgtEl>
                                          <p:spTgt spid="14"/>
                                        </p:tgtEl>
                                      </p:cBhvr>
                                    </p:animEffect>
                                  </p:childTnLst>
                                </p:cTn>
                              </p:par>
                            </p:childTnLst>
                          </p:cTn>
                        </p:par>
                        <p:par>
                          <p:cTn id="55" fill="hold">
                            <p:stCondLst>
                              <p:cond delay="1000"/>
                            </p:stCondLst>
                            <p:childTnLst>
                              <p:par>
                                <p:cTn id="56" presetID="10" presetClass="entr" presetSubtype="0" fill="hold" nodeType="after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fade">
                                      <p:cBhvr>
                                        <p:cTn id="58" dur="500"/>
                                        <p:tgtEl>
                                          <p:spTgt spid="53"/>
                                        </p:tgtEl>
                                      </p:cBhvr>
                                    </p:animEffect>
                                  </p:childTnLst>
                                </p:cTn>
                              </p:par>
                            </p:childTnLst>
                          </p:cTn>
                        </p:par>
                        <p:par>
                          <p:cTn id="59" fill="hold">
                            <p:stCondLst>
                              <p:cond delay="1500"/>
                            </p:stCondLst>
                            <p:childTnLst>
                              <p:par>
                                <p:cTn id="60" presetID="10" presetClass="entr" presetSubtype="0" fill="hold" grpId="0" nodeType="afterEffect">
                                  <p:stCondLst>
                                    <p:cond delay="0"/>
                                  </p:stCondLst>
                                  <p:childTnLst>
                                    <p:set>
                                      <p:cBhvr>
                                        <p:cTn id="61" dur="1" fill="hold">
                                          <p:stCondLst>
                                            <p:cond delay="0"/>
                                          </p:stCondLst>
                                        </p:cTn>
                                        <p:tgtEl>
                                          <p:spTgt spid="58"/>
                                        </p:tgtEl>
                                        <p:attrNameLst>
                                          <p:attrName>style.visibility</p:attrName>
                                        </p:attrNameLst>
                                      </p:cBhvr>
                                      <p:to>
                                        <p:strVal val="visible"/>
                                      </p:to>
                                    </p:set>
                                    <p:animEffect transition="in" filter="fade">
                                      <p:cBhvr>
                                        <p:cTn id="62"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12" grpId="0" animBg="1"/>
      <p:bldP spid="13" grpId="0" animBg="1"/>
      <p:bldP spid="14" grpId="0"/>
      <p:bldP spid="29" grpId="0"/>
      <p:bldP spid="49" grpId="0"/>
      <p:bldP spid="58" grpId="0"/>
      <p:bldP spid="59" grpId="0" animBg="1"/>
      <p:bldP spid="60"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Alert and remediation examples</a:t>
            </a:r>
          </a:p>
        </p:txBody>
      </p:sp>
      <p:graphicFrame>
        <p:nvGraphicFramePr>
          <p:cNvPr id="3" name="Table 2"/>
          <p:cNvGraphicFramePr>
            <a:graphicFrameLocks noGrp="1"/>
          </p:cNvGraphicFramePr>
          <p:nvPr>
            <p:extLst>
              <p:ext uri="{D42A27DB-BD31-4B8C-83A1-F6EECF244321}">
                <p14:modId xmlns:p14="http://schemas.microsoft.com/office/powerpoint/2010/main" val="413432882"/>
              </p:ext>
            </p:extLst>
          </p:nvPr>
        </p:nvGraphicFramePr>
        <p:xfrm>
          <a:off x="427037" y="1363662"/>
          <a:ext cx="11430001" cy="3505201"/>
        </p:xfrm>
        <a:graphic>
          <a:graphicData uri="http://schemas.openxmlformats.org/drawingml/2006/table">
            <a:tbl>
              <a:tblPr firstRow="1" bandRow="1">
                <a:tableStyleId>{5C22544A-7EE6-4342-B048-85BDC9FD1C3A}</a:tableStyleId>
              </a:tblPr>
              <a:tblGrid>
                <a:gridCol w="3124200">
                  <a:extLst>
                    <a:ext uri="{9D8B030D-6E8A-4147-A177-3AD203B41FA5}">
                      <a16:colId xmlns:a16="http://schemas.microsoft.com/office/drawing/2014/main" val="2263301465"/>
                    </a:ext>
                  </a:extLst>
                </a:gridCol>
                <a:gridCol w="1219200">
                  <a:extLst>
                    <a:ext uri="{9D8B030D-6E8A-4147-A177-3AD203B41FA5}">
                      <a16:colId xmlns:a16="http://schemas.microsoft.com/office/drawing/2014/main" val="2905045958"/>
                    </a:ext>
                  </a:extLst>
                </a:gridCol>
                <a:gridCol w="1715878">
                  <a:extLst>
                    <a:ext uri="{9D8B030D-6E8A-4147-A177-3AD203B41FA5}">
                      <a16:colId xmlns:a16="http://schemas.microsoft.com/office/drawing/2014/main" val="2361142794"/>
                    </a:ext>
                  </a:extLst>
                </a:gridCol>
                <a:gridCol w="5370723">
                  <a:extLst>
                    <a:ext uri="{9D8B030D-6E8A-4147-A177-3AD203B41FA5}">
                      <a16:colId xmlns:a16="http://schemas.microsoft.com/office/drawing/2014/main" val="4006580578"/>
                    </a:ext>
                  </a:extLst>
                </a:gridCol>
              </a:tblGrid>
              <a:tr h="622792">
                <a:tc>
                  <a:txBody>
                    <a:bodyPr/>
                    <a:lstStyle/>
                    <a:p>
                      <a:r>
                        <a:rPr lang="en-US" sz="2000" dirty="0"/>
                        <a:t>Alert name</a:t>
                      </a:r>
                    </a:p>
                  </a:txBody>
                  <a:tcPr>
                    <a:lnB w="6350" cap="flat" cmpd="sng" algn="ctr">
                      <a:solidFill>
                        <a:srgbClr val="0078D7"/>
                      </a:solidFill>
                      <a:prstDash val="solid"/>
                      <a:round/>
                      <a:headEnd type="none" w="med" len="med"/>
                      <a:tailEnd type="none" w="med" len="med"/>
                    </a:lnB>
                  </a:tcPr>
                </a:tc>
                <a:tc>
                  <a:txBody>
                    <a:bodyPr/>
                    <a:lstStyle/>
                    <a:p>
                      <a:r>
                        <a:rPr lang="en-US" sz="2000"/>
                        <a:t>Severity</a:t>
                      </a:r>
                    </a:p>
                  </a:txBody>
                  <a:tcPr>
                    <a:lnB w="6350" cap="flat" cmpd="sng" algn="ctr">
                      <a:solidFill>
                        <a:srgbClr val="0078D7"/>
                      </a:solidFill>
                      <a:prstDash val="solid"/>
                      <a:round/>
                      <a:headEnd type="none" w="med" len="med"/>
                      <a:tailEnd type="none" w="med" len="med"/>
                    </a:lnB>
                  </a:tcPr>
                </a:tc>
                <a:tc>
                  <a:txBody>
                    <a:bodyPr/>
                    <a:lstStyle/>
                    <a:p>
                      <a:r>
                        <a:rPr lang="en-US" sz="2000"/>
                        <a:t>Component</a:t>
                      </a:r>
                    </a:p>
                  </a:txBody>
                  <a:tcPr>
                    <a:lnB w="6350" cap="flat" cmpd="sng" algn="ctr">
                      <a:solidFill>
                        <a:srgbClr val="0078D7"/>
                      </a:solidFill>
                      <a:prstDash val="solid"/>
                      <a:round/>
                      <a:headEnd type="none" w="med" len="med"/>
                      <a:tailEnd type="none" w="med" len="med"/>
                    </a:lnB>
                  </a:tcPr>
                </a:tc>
                <a:tc>
                  <a:txBody>
                    <a:bodyPr/>
                    <a:lstStyle/>
                    <a:p>
                      <a:r>
                        <a:rPr lang="en-US" sz="2000" dirty="0"/>
                        <a:t>Alert remediation</a:t>
                      </a:r>
                    </a:p>
                  </a:txBody>
                  <a:tcPr>
                    <a:lnB w="6350" cap="flat" cmpd="sng" algn="ctr">
                      <a:solidFill>
                        <a:srgbClr val="0078D7"/>
                      </a:solidFill>
                      <a:prstDash val="solid"/>
                      <a:round/>
                      <a:headEnd type="none" w="med" len="med"/>
                      <a:tailEnd type="none" w="med" len="med"/>
                    </a:lnB>
                  </a:tcPr>
                </a:tc>
                <a:extLst>
                  <a:ext uri="{0D108BD9-81ED-4DB2-BD59-A6C34878D82A}">
                    <a16:rowId xmlns:a16="http://schemas.microsoft.com/office/drawing/2014/main" val="234870274"/>
                  </a:ext>
                </a:extLst>
              </a:tr>
              <a:tr h="718606">
                <a:tc>
                  <a:txBody>
                    <a:bodyPr/>
                    <a:lstStyle/>
                    <a:p>
                      <a:r>
                        <a:rPr lang="en-US" sz="1200" dirty="0"/>
                        <a:t>An infrastructure role is unresponsive</a:t>
                      </a:r>
                    </a:p>
                  </a:txBody>
                  <a:tcP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dirty="0"/>
                        <a:t>Critical</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u="sng" dirty="0">
                          <a:solidFill>
                            <a:schemeClr val="tx2"/>
                          </a:solidFill>
                        </a:rPr>
                        <a:t>Compute controller</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pPr marL="342900" indent="-342900">
                        <a:buFont typeface="+mj-lt"/>
                        <a:buAutoNum type="arabicPeriod"/>
                      </a:pPr>
                      <a:r>
                        <a:rPr lang="en-US" sz="1200" u="sng" dirty="0">
                          <a:solidFill>
                            <a:schemeClr val="tx2"/>
                          </a:solidFill>
                        </a:rPr>
                        <a:t>Navigate to the compute controller infrastructure role and restart the role</a:t>
                      </a:r>
                    </a:p>
                    <a:p>
                      <a:pPr marL="342900" indent="-342900">
                        <a:buClr>
                          <a:srgbClr val="0078D7"/>
                        </a:buClr>
                        <a:buFont typeface="+mj-lt"/>
                        <a:buAutoNum type="arabicPeriod"/>
                      </a:pPr>
                      <a:r>
                        <a:rPr lang="en-US" sz="1200" dirty="0"/>
                        <a:t>If the issue persists, contact support</a:t>
                      </a:r>
                    </a:p>
                  </a:txBody>
                  <a:tcP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787468968"/>
                  </a:ext>
                </a:extLst>
              </a:tr>
              <a:tr h="582870">
                <a:tc>
                  <a:txBody>
                    <a:bodyPr/>
                    <a:lstStyle/>
                    <a:p>
                      <a:r>
                        <a:rPr lang="en-US" sz="1200" dirty="0"/>
                        <a:t>Low memory capacity in Azure Stack Hub region</a:t>
                      </a:r>
                    </a:p>
                  </a:txBody>
                  <a:tcP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a:t>Warning</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u="sng" dirty="0">
                          <a:solidFill>
                            <a:schemeClr val="tx2"/>
                          </a:solidFill>
                        </a:rPr>
                        <a:t>Capacity management</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pPr marL="342900" indent="-342900">
                        <a:buFont typeface="+mj-lt"/>
                        <a:buAutoNum type="arabicPeriod"/>
                      </a:pPr>
                      <a:r>
                        <a:rPr lang="en-US" sz="1200" u="sng" dirty="0">
                          <a:solidFill>
                            <a:schemeClr val="tx2"/>
                          </a:solidFill>
                        </a:rPr>
                        <a:t>Add a node to the scale unit using the capacity management admin blade</a:t>
                      </a:r>
                    </a:p>
                  </a:txBody>
                  <a:tcP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2351861965"/>
                  </a:ext>
                </a:extLst>
              </a:tr>
              <a:tr h="1580933">
                <a:tc>
                  <a:txBody>
                    <a:bodyPr/>
                    <a:lstStyle/>
                    <a:p>
                      <a:pPr algn="l" fontAlgn="b"/>
                      <a:r>
                        <a:rPr lang="en-US" sz="1200" b="0" i="0" u="none" strike="noStrike" dirty="0">
                          <a:solidFill>
                            <a:schemeClr val="tx1"/>
                          </a:solidFill>
                          <a:effectLst/>
                          <a:latin typeface="+mn-lt"/>
                        </a:rPr>
                        <a:t>  A physical disk has failed</a:t>
                      </a:r>
                    </a:p>
                  </a:txBody>
                  <a:tcPr marL="9525" marR="9525" marT="9525">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a:t>Warning</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u="sng">
                          <a:solidFill>
                            <a:schemeClr val="tx2"/>
                          </a:solidFill>
                        </a:rPr>
                        <a:t>Capacity management</a:t>
                      </a:r>
                    </a:p>
                  </a:txBody>
                  <a:tcP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200" dirty="0"/>
                        <a:t>The physical disk located &lt;Location Info&gt; has failed.  The process of repairing the storage virtual disk has been initiated. It is important to replace the physical disk to ensure full capacity and resiliency. </a:t>
                      </a:r>
                    </a:p>
                    <a:p>
                      <a:endParaRPr lang="en-US" sz="1200" dirty="0"/>
                    </a:p>
                    <a:p>
                      <a:r>
                        <a:rPr lang="en-US" sz="1200" u="sng" dirty="0">
                          <a:solidFill>
                            <a:schemeClr val="tx2"/>
                          </a:solidFill>
                        </a:rPr>
                        <a:t>Click on this to learn more about performing the disk replacement procedure. </a:t>
                      </a:r>
                    </a:p>
                  </a:txBody>
                  <a:tcP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2483998357"/>
                  </a:ext>
                </a:extLst>
              </a:tr>
            </a:tbl>
          </a:graphicData>
        </a:graphic>
      </p:graphicFrame>
    </p:spTree>
    <p:extLst>
      <p:ext uri="{BB962C8B-B14F-4D97-AF65-F5344CB8AC3E}">
        <p14:creationId xmlns:p14="http://schemas.microsoft.com/office/powerpoint/2010/main" val="51842839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52168"/>
            <a:ext cx="11887200" cy="2179058"/>
          </a:xfrm>
        </p:spPr>
        <p:txBody>
          <a:bodyPr/>
          <a:lstStyle/>
          <a:p>
            <a:r>
              <a:rPr lang="en-US" dirty="0"/>
              <a:t>Azure Monitor on Azure Stack Hub</a:t>
            </a:r>
          </a:p>
        </p:txBody>
      </p:sp>
    </p:spTree>
    <p:extLst>
      <p:ext uri="{BB962C8B-B14F-4D97-AF65-F5344CB8AC3E}">
        <p14:creationId xmlns:p14="http://schemas.microsoft.com/office/powerpoint/2010/main" val="287505456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2333972"/>
          </a:xfrm>
        </p:spPr>
        <p:txBody>
          <a:bodyPr/>
          <a:lstStyle/>
          <a:p>
            <a:pPr algn="just"/>
            <a:r>
              <a:rPr lang="en-US" sz="2000" dirty="0"/>
              <a:t>Azure Monitor is the platform service that provides a single source for monitoring Azure resources. With Azure Monitor, you can visualize, query, route, archive, and otherwise take action on the metrics and logs coming from resources in Azure Stack Hub with experiences consistent with Azure. You can work with this data by using the Azure Stack Hub admin portal, Monitor PowerShell Cmdlets, Cross-Platform CLI, or Azure Monitor REST APIs</a:t>
            </a:r>
          </a:p>
          <a:p>
            <a:pPr algn="just"/>
            <a:r>
              <a:rPr lang="en-US" sz="2000" dirty="0"/>
              <a:t>Azure Monitor on Azure Stack Hub provides metrics for the compute and storage services, with additional services to be added in the future</a:t>
            </a:r>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dirty="0"/>
              <a:t>Azure Monitor for Azure Stack Hub</a:t>
            </a:r>
          </a:p>
        </p:txBody>
      </p:sp>
      <p:pic>
        <p:nvPicPr>
          <p:cNvPr id="6" name="Picture 5">
            <a:extLst>
              <a:ext uri="{FF2B5EF4-FFF2-40B4-BE49-F238E27FC236}">
                <a16:creationId xmlns:a16="http://schemas.microsoft.com/office/drawing/2014/main" id="{9632CBA4-BD14-4DEB-8D7F-A2411461F1ED}"/>
              </a:ext>
            </a:extLst>
          </p:cNvPr>
          <p:cNvPicPr>
            <a:picLocks noChangeAspect="1"/>
          </p:cNvPicPr>
          <p:nvPr/>
        </p:nvPicPr>
        <p:blipFill>
          <a:blip r:embed="rId3"/>
          <a:stretch>
            <a:fillRect/>
          </a:stretch>
        </p:blipFill>
        <p:spPr>
          <a:xfrm>
            <a:off x="2150736" y="3595380"/>
            <a:ext cx="8135002" cy="3170439"/>
          </a:xfrm>
          <a:prstGeom prst="rect">
            <a:avLst/>
          </a:prstGeom>
        </p:spPr>
      </p:pic>
    </p:spTree>
    <p:extLst>
      <p:ext uri="{BB962C8B-B14F-4D97-AF65-F5344CB8AC3E}">
        <p14:creationId xmlns:p14="http://schemas.microsoft.com/office/powerpoint/2010/main" val="397866129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4D7FD-6448-42AA-8D06-5D354AF7919C}"/>
              </a:ext>
            </a:extLst>
          </p:cNvPr>
          <p:cNvPicPr>
            <a:picLocks noChangeAspect="1"/>
          </p:cNvPicPr>
          <p:nvPr/>
        </p:nvPicPr>
        <p:blipFill>
          <a:blip r:embed="rId3">
            <a:alphaModFix amt="35000"/>
            <a:extLst>
              <a:ext uri="{837473B0-CC2E-450A-ABE3-18F120FF3D39}">
                <a1611:picAttrSrcUrl xmlns:a1611="http://schemas.microsoft.com/office/drawing/2016/11/main" r:id="rId4"/>
              </a:ext>
            </a:extLst>
          </a:blip>
          <a:stretch>
            <a:fillRect/>
          </a:stretch>
        </p:blipFill>
        <p:spPr>
          <a:xfrm>
            <a:off x="4770437" y="1157287"/>
            <a:ext cx="5715000" cy="5867400"/>
          </a:xfrm>
          <a:prstGeom prst="rect">
            <a:avLst/>
          </a:prstGeom>
        </p:spPr>
      </p:pic>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5309146"/>
          </a:xfrm>
        </p:spPr>
        <p:txBody>
          <a:bodyPr/>
          <a:lstStyle/>
          <a:p>
            <a:pPr marL="0" indent="0" algn="just">
              <a:buNone/>
            </a:pPr>
            <a:r>
              <a:rPr lang="en-US" sz="2000" b="1" dirty="0"/>
              <a:t>Applications can run in the OS of a VM running with the </a:t>
            </a:r>
            <a:r>
              <a:rPr lang="en-US" sz="2000" b="1" dirty="0" err="1"/>
              <a:t>Microsoft.Compute</a:t>
            </a:r>
            <a:r>
              <a:rPr lang="en-US" sz="2000" b="1" dirty="0"/>
              <a:t> resource provider. These applications and VMs emit their own set of logs and metrics. Azure Monitor relies on the Azure diagnostics extension (Windows or Linux) to collect most application level metrics and logs</a:t>
            </a:r>
          </a:p>
          <a:p>
            <a:pPr marL="0" indent="0" algn="just">
              <a:buNone/>
            </a:pPr>
            <a:r>
              <a:rPr lang="en-US" sz="2000" dirty="0"/>
              <a:t>The types of measures include:</a:t>
            </a:r>
          </a:p>
          <a:p>
            <a:pPr lvl="1" algn="just"/>
            <a:r>
              <a:rPr lang="en-US" sz="2000" dirty="0"/>
              <a:t>Performance counters</a:t>
            </a:r>
          </a:p>
          <a:p>
            <a:pPr lvl="1" algn="just"/>
            <a:r>
              <a:rPr lang="en-US" sz="2000" dirty="0"/>
              <a:t>Application logs</a:t>
            </a:r>
          </a:p>
          <a:p>
            <a:pPr lvl="1" algn="just"/>
            <a:r>
              <a:rPr lang="en-US" sz="2000" dirty="0"/>
              <a:t>Windows event logs</a:t>
            </a:r>
          </a:p>
          <a:p>
            <a:pPr lvl="1" algn="just"/>
            <a:r>
              <a:rPr lang="en-US" sz="2000" dirty="0"/>
              <a:t>.NET event source</a:t>
            </a:r>
          </a:p>
          <a:p>
            <a:pPr lvl="1" algn="just"/>
            <a:r>
              <a:rPr lang="en-US" sz="2000" dirty="0"/>
              <a:t>IIS logs</a:t>
            </a:r>
          </a:p>
          <a:p>
            <a:pPr lvl="1" algn="just"/>
            <a:r>
              <a:rPr lang="en-US" sz="2000" dirty="0"/>
              <a:t>Manifest-based ETW</a:t>
            </a:r>
          </a:p>
          <a:p>
            <a:pPr lvl="1" algn="just"/>
            <a:r>
              <a:rPr lang="en-US" sz="2000" dirty="0"/>
              <a:t>Crash dumps</a:t>
            </a:r>
          </a:p>
          <a:p>
            <a:pPr lvl="1" algn="just"/>
            <a:r>
              <a:rPr lang="en-US" sz="2000" dirty="0"/>
              <a:t>Customer error logs</a:t>
            </a:r>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sz="3600" dirty="0"/>
              <a:t>Application - Diagnostics logs, Application logs, and Metrics</a:t>
            </a:r>
          </a:p>
        </p:txBody>
      </p:sp>
    </p:spTree>
    <p:extLst>
      <p:ext uri="{BB962C8B-B14F-4D97-AF65-F5344CB8AC3E}">
        <p14:creationId xmlns:p14="http://schemas.microsoft.com/office/powerpoint/2010/main" val="6675864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2A74FE-BD2E-4563-BCC6-822DBBC1D10E}"/>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3298824" y="639762"/>
            <a:ext cx="5838825" cy="5715000"/>
          </a:xfrm>
          <a:prstGeom prst="rect">
            <a:avLst/>
          </a:prstGeom>
        </p:spPr>
      </p:pic>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6299160"/>
          </a:xfrm>
        </p:spPr>
        <p:txBody>
          <a:bodyPr/>
          <a:lstStyle/>
          <a:p>
            <a:pPr marL="0" indent="0">
              <a:buNone/>
            </a:pPr>
            <a:r>
              <a:rPr lang="en-US" sz="2400" b="1" dirty="0"/>
              <a:t>Store and Archive</a:t>
            </a:r>
          </a:p>
          <a:p>
            <a:r>
              <a:rPr lang="en-US" sz="2400" b="1" dirty="0"/>
              <a:t>Some monitoring data is already stored and available in Azure Monitor for a set amount of time</a:t>
            </a:r>
          </a:p>
          <a:p>
            <a:r>
              <a:rPr lang="en-US" sz="2400" b="1" dirty="0"/>
              <a:t>Metrics are stored for 90 days</a:t>
            </a:r>
          </a:p>
          <a:p>
            <a:r>
              <a:rPr lang="en-US" sz="2400" b="1" dirty="0"/>
              <a:t>Activity log entries are stored for 90 days</a:t>
            </a:r>
          </a:p>
          <a:p>
            <a:r>
              <a:rPr lang="en-US" sz="2400" b="1" dirty="0"/>
              <a:t>Diagnostics logs are not stored</a:t>
            </a:r>
          </a:p>
          <a:p>
            <a:r>
              <a:rPr lang="en-US" sz="2400" b="1" dirty="0"/>
              <a:t>Archive the data to a storage account for longer retention (work in progress as of November 2018)</a:t>
            </a:r>
          </a:p>
          <a:p>
            <a:pPr marL="0" indent="0">
              <a:buNone/>
            </a:pPr>
            <a:r>
              <a:rPr lang="en-US" sz="2400" b="1" dirty="0"/>
              <a:t>Query</a:t>
            </a:r>
          </a:p>
          <a:p>
            <a:r>
              <a:rPr lang="en-US" sz="2400" b="1" dirty="0"/>
              <a:t>You can use the Azure Monitor REST API, cross-platform Command-Line Interface (CLI) commands, PowerShell cmdlets, or the .NET SDK to access the data in the system or Azure storage</a:t>
            </a:r>
          </a:p>
          <a:p>
            <a:pPr algn="just"/>
            <a:endParaRPr lang="en-US" sz="2800" b="1" dirty="0"/>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sz="3600" b="1" dirty="0"/>
              <a:t>Uses for monitoring data</a:t>
            </a:r>
            <a:br>
              <a:rPr lang="en-US" sz="3600" b="1" dirty="0"/>
            </a:br>
            <a:endParaRPr lang="en-US" sz="3600" dirty="0"/>
          </a:p>
        </p:txBody>
      </p:sp>
    </p:spTree>
    <p:extLst>
      <p:ext uri="{BB962C8B-B14F-4D97-AF65-F5344CB8AC3E}">
        <p14:creationId xmlns:p14="http://schemas.microsoft.com/office/powerpoint/2010/main" val="404703005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3600986"/>
          </a:xfrm>
        </p:spPr>
        <p:txBody>
          <a:bodyPr/>
          <a:lstStyle/>
          <a:p>
            <a:pPr marL="0" indent="0">
              <a:buNone/>
            </a:pPr>
            <a:r>
              <a:rPr lang="en-US" b="1" dirty="0"/>
              <a:t>Visualization</a:t>
            </a:r>
            <a:endParaRPr lang="en-US" dirty="0"/>
          </a:p>
          <a:p>
            <a:r>
              <a:rPr lang="en-US" dirty="0"/>
              <a:t>Visualizing your monitoring data in graphics and charts helps you find trends quicker than looking through the data itself</a:t>
            </a:r>
          </a:p>
          <a:p>
            <a:r>
              <a:rPr lang="en-US" dirty="0"/>
              <a:t>A few visualization methods include:</a:t>
            </a:r>
          </a:p>
          <a:p>
            <a:r>
              <a:rPr lang="en-US" dirty="0"/>
              <a:t>Use the Azure Stack Hub user and admin portal</a:t>
            </a:r>
          </a:p>
          <a:p>
            <a:r>
              <a:rPr lang="en-US" dirty="0"/>
              <a:t>Route data to Microsoft Power BI</a:t>
            </a:r>
          </a:p>
          <a:p>
            <a:r>
              <a:rPr lang="en-US" dirty="0"/>
              <a:t>Route the data to a third-party visualization tool using either live streaming or by having the tool read from an archive in Azure storage</a:t>
            </a:r>
          </a:p>
          <a:p>
            <a:pPr algn="just"/>
            <a:endParaRPr lang="en-US" sz="2000" dirty="0"/>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sz="3600" b="1" dirty="0"/>
              <a:t>Uses for monitoring data</a:t>
            </a:r>
            <a:br>
              <a:rPr lang="en-US" sz="3600" b="1" dirty="0"/>
            </a:br>
            <a:endParaRPr lang="en-US" sz="3600" dirty="0"/>
          </a:p>
        </p:txBody>
      </p:sp>
      <p:pic>
        <p:nvPicPr>
          <p:cNvPr id="4" name="Picture 3">
            <a:extLst>
              <a:ext uri="{FF2B5EF4-FFF2-40B4-BE49-F238E27FC236}">
                <a16:creationId xmlns:a16="http://schemas.microsoft.com/office/drawing/2014/main" id="{485EDD6E-19A0-4BC1-B06C-802828C09BAB}"/>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3298824" y="639762"/>
            <a:ext cx="5838825" cy="5715000"/>
          </a:xfrm>
          <a:prstGeom prst="rect">
            <a:avLst/>
          </a:prstGeom>
        </p:spPr>
      </p:pic>
    </p:spTree>
    <p:extLst>
      <p:ext uri="{BB962C8B-B14F-4D97-AF65-F5344CB8AC3E}">
        <p14:creationId xmlns:p14="http://schemas.microsoft.com/office/powerpoint/2010/main" val="302509280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30A76E-EE8D-4123-90AF-9792163F0807}"/>
              </a:ext>
            </a:extLst>
          </p:cNvPr>
          <p:cNvSpPr>
            <a:spLocks noGrp="1"/>
          </p:cNvSpPr>
          <p:nvPr>
            <p:ph type="body" sz="quarter" idx="10"/>
          </p:nvPr>
        </p:nvSpPr>
        <p:spPr>
          <a:xfrm>
            <a:off x="446087" y="1142881"/>
            <a:ext cx="11567160" cy="3052118"/>
          </a:xfrm>
        </p:spPr>
        <p:txBody>
          <a:bodyPr/>
          <a:lstStyle/>
          <a:p>
            <a:pPr marL="0" indent="0" algn="just">
              <a:buNone/>
            </a:pPr>
            <a:r>
              <a:rPr lang="en-US" sz="2000" dirty="0"/>
              <a:t>In general, you can manipulate data tracking, routing, and retrieval using one of the following methods. Not all methods are available for all actions or data types.</a:t>
            </a:r>
          </a:p>
          <a:p>
            <a:pPr algn="just"/>
            <a:r>
              <a:rPr lang="en-US" sz="2000" dirty="0"/>
              <a:t>Azure Stack Hub Portal</a:t>
            </a:r>
          </a:p>
          <a:p>
            <a:pPr algn="just"/>
            <a:r>
              <a:rPr lang="en-US" sz="2000" dirty="0"/>
              <a:t>PowerShell</a:t>
            </a:r>
          </a:p>
          <a:p>
            <a:pPr algn="just"/>
            <a:r>
              <a:rPr lang="en-US" sz="2000" dirty="0"/>
              <a:t>Cross-platform Command Line Interface(CLI)</a:t>
            </a:r>
          </a:p>
          <a:p>
            <a:pPr algn="just"/>
            <a:r>
              <a:rPr lang="en-US" sz="2000" dirty="0"/>
              <a:t>REST API</a:t>
            </a:r>
          </a:p>
          <a:p>
            <a:pPr algn="just"/>
            <a:r>
              <a:rPr lang="en-US" sz="2000" dirty="0"/>
              <a:t>.NET SDK</a:t>
            </a:r>
          </a:p>
        </p:txBody>
      </p:sp>
      <p:sp>
        <p:nvSpPr>
          <p:cNvPr id="3" name="Title 2">
            <a:extLst>
              <a:ext uri="{FF2B5EF4-FFF2-40B4-BE49-F238E27FC236}">
                <a16:creationId xmlns:a16="http://schemas.microsoft.com/office/drawing/2014/main" id="{0AEE6FDC-A6A1-4E78-B19B-EF870FBAA3DF}"/>
              </a:ext>
            </a:extLst>
          </p:cNvPr>
          <p:cNvSpPr>
            <a:spLocks noGrp="1"/>
          </p:cNvSpPr>
          <p:nvPr>
            <p:ph type="title"/>
          </p:nvPr>
        </p:nvSpPr>
        <p:spPr/>
        <p:txBody>
          <a:bodyPr/>
          <a:lstStyle/>
          <a:p>
            <a:r>
              <a:rPr lang="en-US" sz="3600" dirty="0"/>
              <a:t>Methods of accessing Azure monitor on Azure Stack Hub</a:t>
            </a:r>
            <a:br>
              <a:rPr lang="en-US" sz="3600" dirty="0"/>
            </a:br>
            <a:endParaRPr lang="en-US" sz="3600" dirty="0"/>
          </a:p>
        </p:txBody>
      </p:sp>
    </p:spTree>
    <p:extLst>
      <p:ext uri="{BB962C8B-B14F-4D97-AF65-F5344CB8AC3E}">
        <p14:creationId xmlns:p14="http://schemas.microsoft.com/office/powerpoint/2010/main" val="378034642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52168"/>
            <a:ext cx="11887200" cy="2179058"/>
          </a:xfrm>
        </p:spPr>
        <p:txBody>
          <a:bodyPr/>
          <a:lstStyle/>
          <a:p>
            <a:r>
              <a:rPr lang="en-US" dirty="0"/>
              <a:t>How the Health Resource Provider Works</a:t>
            </a:r>
          </a:p>
        </p:txBody>
      </p:sp>
    </p:spTree>
    <p:extLst>
      <p:ext uri="{BB962C8B-B14F-4D97-AF65-F5344CB8AC3E}">
        <p14:creationId xmlns:p14="http://schemas.microsoft.com/office/powerpoint/2010/main" val="44889269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Agenda</a:t>
            </a:r>
          </a:p>
        </p:txBody>
      </p:sp>
      <p:sp>
        <p:nvSpPr>
          <p:cNvPr id="6" name="Text Placeholder 5"/>
          <p:cNvSpPr>
            <a:spLocks noGrp="1"/>
          </p:cNvSpPr>
          <p:nvPr>
            <p:ph type="body" sz="quarter" idx="10"/>
          </p:nvPr>
        </p:nvSpPr>
        <p:spPr>
          <a:xfrm>
            <a:off x="274638" y="1212850"/>
            <a:ext cx="6747362" cy="4207306"/>
          </a:xfrm>
        </p:spPr>
        <p:txBody>
          <a:bodyPr vert="horz" wrap="square" lIns="146304" tIns="91440" rIns="146304" bIns="91440" rtlCol="0" anchor="t">
            <a:spAutoFit/>
          </a:bodyPr>
          <a:lstStyle/>
          <a:p>
            <a:r>
              <a:rPr lang="en-US" sz="2800" dirty="0">
                <a:solidFill>
                  <a:srgbClr val="0078D7"/>
                </a:solidFill>
              </a:rPr>
              <a:t>Azure Stack Hub Admin philosophy</a:t>
            </a:r>
          </a:p>
          <a:p>
            <a:pPr lvl="1" fontAlgn="ctr"/>
            <a:r>
              <a:rPr lang="en-US" sz="1800" dirty="0">
                <a:solidFill>
                  <a:srgbClr val="505050"/>
                </a:solidFill>
                <a:latin typeface="+mj-lt"/>
              </a:rPr>
              <a:t>Management and monitoring basics</a:t>
            </a:r>
          </a:p>
          <a:p>
            <a:pPr lvl="1"/>
            <a:endParaRPr lang="en-US" sz="1800" dirty="0">
              <a:solidFill>
                <a:srgbClr val="505050"/>
              </a:solidFill>
              <a:latin typeface="+mj-lt"/>
            </a:endParaRPr>
          </a:p>
          <a:p>
            <a:r>
              <a:rPr lang="en-US" sz="2800" dirty="0">
                <a:solidFill>
                  <a:srgbClr val="0078D7"/>
                </a:solidFill>
              </a:rPr>
              <a:t>Monitoring Azure Stack Hub</a:t>
            </a:r>
          </a:p>
          <a:p>
            <a:pPr lvl="1" fontAlgn="ctr"/>
            <a:r>
              <a:rPr lang="en-US" sz="1800" dirty="0">
                <a:solidFill>
                  <a:srgbClr val="505050"/>
                </a:solidFill>
                <a:latin typeface="+mj-lt"/>
              </a:rPr>
              <a:t>Alert remediation</a:t>
            </a:r>
          </a:p>
          <a:p>
            <a:pPr lvl="1" fontAlgn="ctr"/>
            <a:r>
              <a:rPr lang="en-US" sz="1800" dirty="0">
                <a:solidFill>
                  <a:srgbClr val="505050"/>
                </a:solidFill>
                <a:latin typeface="+mj-lt"/>
              </a:rPr>
              <a:t>Capacity</a:t>
            </a:r>
          </a:p>
          <a:p>
            <a:pPr lvl="1"/>
            <a:r>
              <a:rPr lang="en-US" sz="1800" dirty="0">
                <a:solidFill>
                  <a:srgbClr val="505050"/>
                </a:solidFill>
                <a:latin typeface="+mj-lt"/>
              </a:rPr>
              <a:t>Azure Monitor on Azure Stack Hub</a:t>
            </a:r>
          </a:p>
          <a:p>
            <a:r>
              <a:rPr lang="en-US" sz="2800" dirty="0">
                <a:solidFill>
                  <a:srgbClr val="0078D7"/>
                </a:solidFill>
              </a:rPr>
              <a:t>Integrating with Existing Tools</a:t>
            </a:r>
          </a:p>
          <a:p>
            <a:pPr lvl="1" fontAlgn="ctr"/>
            <a:r>
              <a:rPr lang="en-US" sz="1800" dirty="0">
                <a:solidFill>
                  <a:srgbClr val="505050"/>
                </a:solidFill>
                <a:latin typeface="+mj-lt"/>
              </a:rPr>
              <a:t>Infrastructure integration</a:t>
            </a:r>
          </a:p>
          <a:p>
            <a:pPr lvl="1" fontAlgn="ctr"/>
            <a:r>
              <a:rPr lang="en-US" sz="1800" dirty="0">
                <a:solidFill>
                  <a:srgbClr val="505050"/>
                </a:solidFill>
                <a:latin typeface="+mj-lt"/>
              </a:rPr>
              <a:t>SCOM, Nagios, other tools</a:t>
            </a:r>
          </a:p>
          <a:p>
            <a:pPr lvl="1"/>
            <a:br>
              <a:rPr lang="en-US" sz="1800" dirty="0">
                <a:solidFill>
                  <a:srgbClr val="505050"/>
                </a:solidFill>
                <a:latin typeface="+mj-lt"/>
              </a:rPr>
            </a:br>
            <a:endParaRPr lang="en-US" sz="1800" dirty="0">
              <a:solidFill>
                <a:srgbClr val="505050"/>
              </a:solidFill>
              <a:latin typeface="+mj-lt"/>
            </a:endParaRPr>
          </a:p>
        </p:txBody>
      </p:sp>
      <p:grpSp>
        <p:nvGrpSpPr>
          <p:cNvPr id="2" name="Group 1"/>
          <p:cNvGrpSpPr>
            <a:grpSpLocks noChangeAspect="1"/>
          </p:cNvGrpSpPr>
          <p:nvPr/>
        </p:nvGrpSpPr>
        <p:grpSpPr>
          <a:xfrm>
            <a:off x="6599237" y="-1"/>
            <a:ext cx="5837238" cy="6994527"/>
            <a:chOff x="10600283" y="0"/>
            <a:chExt cx="1836192" cy="2200235"/>
          </a:xfrm>
        </p:grpSpPr>
        <p:sp>
          <p:nvSpPr>
            <p:cNvPr id="115" name="Rectangle 114"/>
            <p:cNvSpPr>
              <a:spLocks noChangeArrowheads="1"/>
            </p:cNvSpPr>
            <p:nvPr/>
          </p:nvSpPr>
          <p:spPr bwMode="auto">
            <a:xfrm>
              <a:off x="10600283" y="0"/>
              <a:ext cx="1836192" cy="2200235"/>
            </a:xfrm>
            <a:prstGeom prst="rect">
              <a:avLst/>
            </a:prstGeom>
            <a:solidFill>
              <a:srgbClr val="409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nvGrpSpPr>
            <p:cNvPr id="116" name="Group 115"/>
            <p:cNvGrpSpPr/>
            <p:nvPr/>
          </p:nvGrpSpPr>
          <p:grpSpPr>
            <a:xfrm>
              <a:off x="10807460" y="256989"/>
              <a:ext cx="1466948" cy="1848765"/>
              <a:chOff x="4140201" y="4521200"/>
              <a:chExt cx="1393825" cy="1884363"/>
            </a:xfrm>
          </p:grpSpPr>
          <p:sp>
            <p:nvSpPr>
              <p:cNvPr id="117" name="Freeform 116"/>
              <p:cNvSpPr>
                <a:spLocks/>
              </p:cNvSpPr>
              <p:nvPr/>
            </p:nvSpPr>
            <p:spPr bwMode="auto">
              <a:xfrm>
                <a:off x="4397376" y="4587875"/>
                <a:ext cx="790575" cy="1206500"/>
              </a:xfrm>
              <a:custGeom>
                <a:avLst/>
                <a:gdLst>
                  <a:gd name="T0" fmla="*/ 261 w 261"/>
                  <a:gd name="T1" fmla="*/ 73 h 400"/>
                  <a:gd name="T2" fmla="*/ 242 w 261"/>
                  <a:gd name="T3" fmla="*/ 53 h 400"/>
                  <a:gd name="T4" fmla="*/ 223 w 261"/>
                  <a:gd name="T5" fmla="*/ 73 h 400"/>
                  <a:gd name="T6" fmla="*/ 223 w 261"/>
                  <a:gd name="T7" fmla="*/ 175 h 400"/>
                  <a:gd name="T8" fmla="*/ 218 w 261"/>
                  <a:gd name="T9" fmla="*/ 179 h 400"/>
                  <a:gd name="T10" fmla="*/ 218 w 261"/>
                  <a:gd name="T11" fmla="*/ 179 h 400"/>
                  <a:gd name="T12" fmla="*/ 214 w 261"/>
                  <a:gd name="T13" fmla="*/ 175 h 400"/>
                  <a:gd name="T14" fmla="*/ 214 w 261"/>
                  <a:gd name="T15" fmla="*/ 53 h 400"/>
                  <a:gd name="T16" fmla="*/ 196 w 261"/>
                  <a:gd name="T17" fmla="*/ 33 h 400"/>
                  <a:gd name="T18" fmla="*/ 175 w 261"/>
                  <a:gd name="T19" fmla="*/ 52 h 400"/>
                  <a:gd name="T20" fmla="*/ 175 w 261"/>
                  <a:gd name="T21" fmla="*/ 163 h 400"/>
                  <a:gd name="T22" fmla="*/ 171 w 261"/>
                  <a:gd name="T23" fmla="*/ 168 h 400"/>
                  <a:gd name="T24" fmla="*/ 171 w 261"/>
                  <a:gd name="T25" fmla="*/ 168 h 400"/>
                  <a:gd name="T26" fmla="*/ 166 w 261"/>
                  <a:gd name="T27" fmla="*/ 163 h 400"/>
                  <a:gd name="T28" fmla="*/ 166 w 261"/>
                  <a:gd name="T29" fmla="*/ 20 h 400"/>
                  <a:gd name="T30" fmla="*/ 146 w 261"/>
                  <a:gd name="T31" fmla="*/ 1 h 400"/>
                  <a:gd name="T32" fmla="*/ 128 w 261"/>
                  <a:gd name="T33" fmla="*/ 20 h 400"/>
                  <a:gd name="T34" fmla="*/ 128 w 261"/>
                  <a:gd name="T35" fmla="*/ 152 h 400"/>
                  <a:gd name="T36" fmla="*/ 123 w 261"/>
                  <a:gd name="T37" fmla="*/ 157 h 400"/>
                  <a:gd name="T38" fmla="*/ 123 w 261"/>
                  <a:gd name="T39" fmla="*/ 157 h 400"/>
                  <a:gd name="T40" fmla="*/ 118 w 261"/>
                  <a:gd name="T41" fmla="*/ 152 h 400"/>
                  <a:gd name="T42" fmla="*/ 118 w 261"/>
                  <a:gd name="T43" fmla="*/ 102 h 400"/>
                  <a:gd name="T44" fmla="*/ 118 w 261"/>
                  <a:gd name="T45" fmla="*/ 42 h 400"/>
                  <a:gd name="T46" fmla="*/ 96 w 261"/>
                  <a:gd name="T47" fmla="*/ 23 h 400"/>
                  <a:gd name="T48" fmla="*/ 80 w 261"/>
                  <a:gd name="T49" fmla="*/ 43 h 400"/>
                  <a:gd name="T50" fmla="*/ 80 w 261"/>
                  <a:gd name="T51" fmla="*/ 179 h 400"/>
                  <a:gd name="T52" fmla="*/ 80 w 261"/>
                  <a:gd name="T53" fmla="*/ 180 h 400"/>
                  <a:gd name="T54" fmla="*/ 80 w 261"/>
                  <a:gd name="T55" fmla="*/ 226 h 400"/>
                  <a:gd name="T56" fmla="*/ 38 w 261"/>
                  <a:gd name="T57" fmla="*/ 144 h 400"/>
                  <a:gd name="T58" fmla="*/ 12 w 261"/>
                  <a:gd name="T59" fmla="*/ 138 h 400"/>
                  <a:gd name="T60" fmla="*/ 6 w 261"/>
                  <a:gd name="T61" fmla="*/ 164 h 400"/>
                  <a:gd name="T62" fmla="*/ 55 w 261"/>
                  <a:gd name="T63" fmla="*/ 267 h 400"/>
                  <a:gd name="T64" fmla="*/ 105 w 261"/>
                  <a:gd name="T65" fmla="*/ 337 h 400"/>
                  <a:gd name="T66" fmla="*/ 105 w 261"/>
                  <a:gd name="T67" fmla="*/ 400 h 400"/>
                  <a:gd name="T68" fmla="*/ 245 w 261"/>
                  <a:gd name="T69" fmla="*/ 400 h 400"/>
                  <a:gd name="T70" fmla="*/ 245 w 261"/>
                  <a:gd name="T71" fmla="*/ 339 h 400"/>
                  <a:gd name="T72" fmla="*/ 261 w 261"/>
                  <a:gd name="T73" fmla="*/ 268 h 400"/>
                  <a:gd name="T74" fmla="*/ 261 w 261"/>
                  <a:gd name="T75" fmla="*/ 7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1" h="400">
                    <a:moveTo>
                      <a:pt x="261" y="73"/>
                    </a:moveTo>
                    <a:cubicBezTo>
                      <a:pt x="261" y="62"/>
                      <a:pt x="252" y="53"/>
                      <a:pt x="242" y="53"/>
                    </a:cubicBezTo>
                    <a:cubicBezTo>
                      <a:pt x="231" y="54"/>
                      <a:pt x="223" y="62"/>
                      <a:pt x="223" y="73"/>
                    </a:cubicBezTo>
                    <a:cubicBezTo>
                      <a:pt x="223" y="175"/>
                      <a:pt x="223" y="175"/>
                      <a:pt x="223" y="175"/>
                    </a:cubicBezTo>
                    <a:cubicBezTo>
                      <a:pt x="223" y="177"/>
                      <a:pt x="221" y="179"/>
                      <a:pt x="218" y="179"/>
                    </a:cubicBezTo>
                    <a:cubicBezTo>
                      <a:pt x="218" y="179"/>
                      <a:pt x="218" y="179"/>
                      <a:pt x="218" y="179"/>
                    </a:cubicBezTo>
                    <a:cubicBezTo>
                      <a:pt x="216" y="179"/>
                      <a:pt x="214" y="177"/>
                      <a:pt x="214" y="175"/>
                    </a:cubicBezTo>
                    <a:cubicBezTo>
                      <a:pt x="214" y="53"/>
                      <a:pt x="214" y="53"/>
                      <a:pt x="214" y="53"/>
                    </a:cubicBezTo>
                    <a:cubicBezTo>
                      <a:pt x="214" y="43"/>
                      <a:pt x="206" y="34"/>
                      <a:pt x="196" y="33"/>
                    </a:cubicBezTo>
                    <a:cubicBezTo>
                      <a:pt x="185" y="32"/>
                      <a:pt x="175" y="41"/>
                      <a:pt x="175" y="52"/>
                    </a:cubicBezTo>
                    <a:cubicBezTo>
                      <a:pt x="175" y="163"/>
                      <a:pt x="175" y="163"/>
                      <a:pt x="175" y="163"/>
                    </a:cubicBezTo>
                    <a:cubicBezTo>
                      <a:pt x="175" y="166"/>
                      <a:pt x="173" y="168"/>
                      <a:pt x="171" y="168"/>
                    </a:cubicBezTo>
                    <a:cubicBezTo>
                      <a:pt x="171" y="168"/>
                      <a:pt x="171" y="168"/>
                      <a:pt x="171" y="168"/>
                    </a:cubicBezTo>
                    <a:cubicBezTo>
                      <a:pt x="168" y="168"/>
                      <a:pt x="166" y="166"/>
                      <a:pt x="166" y="163"/>
                    </a:cubicBezTo>
                    <a:cubicBezTo>
                      <a:pt x="166" y="20"/>
                      <a:pt x="166" y="20"/>
                      <a:pt x="166" y="20"/>
                    </a:cubicBezTo>
                    <a:cubicBezTo>
                      <a:pt x="166" y="10"/>
                      <a:pt x="157" y="0"/>
                      <a:pt x="146" y="1"/>
                    </a:cubicBezTo>
                    <a:cubicBezTo>
                      <a:pt x="136" y="1"/>
                      <a:pt x="128" y="9"/>
                      <a:pt x="128" y="20"/>
                    </a:cubicBezTo>
                    <a:cubicBezTo>
                      <a:pt x="128" y="152"/>
                      <a:pt x="128" y="152"/>
                      <a:pt x="128" y="152"/>
                    </a:cubicBezTo>
                    <a:cubicBezTo>
                      <a:pt x="128" y="155"/>
                      <a:pt x="126" y="157"/>
                      <a:pt x="123" y="157"/>
                    </a:cubicBezTo>
                    <a:cubicBezTo>
                      <a:pt x="123" y="157"/>
                      <a:pt x="123" y="157"/>
                      <a:pt x="123" y="157"/>
                    </a:cubicBezTo>
                    <a:cubicBezTo>
                      <a:pt x="120" y="157"/>
                      <a:pt x="118" y="155"/>
                      <a:pt x="118" y="152"/>
                    </a:cubicBezTo>
                    <a:cubicBezTo>
                      <a:pt x="118" y="102"/>
                      <a:pt x="118" y="102"/>
                      <a:pt x="118" y="102"/>
                    </a:cubicBezTo>
                    <a:cubicBezTo>
                      <a:pt x="118" y="42"/>
                      <a:pt x="118" y="42"/>
                      <a:pt x="118" y="42"/>
                    </a:cubicBezTo>
                    <a:cubicBezTo>
                      <a:pt x="118" y="30"/>
                      <a:pt x="108" y="21"/>
                      <a:pt x="96" y="23"/>
                    </a:cubicBezTo>
                    <a:cubicBezTo>
                      <a:pt x="87" y="25"/>
                      <a:pt x="80" y="33"/>
                      <a:pt x="80" y="43"/>
                    </a:cubicBezTo>
                    <a:cubicBezTo>
                      <a:pt x="80" y="179"/>
                      <a:pt x="80" y="179"/>
                      <a:pt x="80" y="179"/>
                    </a:cubicBezTo>
                    <a:cubicBezTo>
                      <a:pt x="80" y="180"/>
                      <a:pt x="80" y="180"/>
                      <a:pt x="80" y="180"/>
                    </a:cubicBezTo>
                    <a:cubicBezTo>
                      <a:pt x="80" y="226"/>
                      <a:pt x="80" y="226"/>
                      <a:pt x="80" y="226"/>
                    </a:cubicBezTo>
                    <a:cubicBezTo>
                      <a:pt x="38" y="144"/>
                      <a:pt x="38" y="144"/>
                      <a:pt x="38" y="144"/>
                    </a:cubicBezTo>
                    <a:cubicBezTo>
                      <a:pt x="32" y="135"/>
                      <a:pt x="21" y="132"/>
                      <a:pt x="12" y="138"/>
                    </a:cubicBezTo>
                    <a:cubicBezTo>
                      <a:pt x="3" y="144"/>
                      <a:pt x="0" y="156"/>
                      <a:pt x="6" y="164"/>
                    </a:cubicBezTo>
                    <a:cubicBezTo>
                      <a:pt x="55" y="267"/>
                      <a:pt x="55" y="267"/>
                      <a:pt x="55" y="267"/>
                    </a:cubicBezTo>
                    <a:cubicBezTo>
                      <a:pt x="105" y="337"/>
                      <a:pt x="105" y="337"/>
                      <a:pt x="105" y="337"/>
                    </a:cubicBezTo>
                    <a:cubicBezTo>
                      <a:pt x="105" y="400"/>
                      <a:pt x="105" y="400"/>
                      <a:pt x="105" y="400"/>
                    </a:cubicBezTo>
                    <a:cubicBezTo>
                      <a:pt x="245" y="400"/>
                      <a:pt x="245" y="400"/>
                      <a:pt x="245" y="400"/>
                    </a:cubicBezTo>
                    <a:cubicBezTo>
                      <a:pt x="245" y="339"/>
                      <a:pt x="245" y="339"/>
                      <a:pt x="245" y="339"/>
                    </a:cubicBezTo>
                    <a:cubicBezTo>
                      <a:pt x="261" y="268"/>
                      <a:pt x="261" y="268"/>
                      <a:pt x="261" y="268"/>
                    </a:cubicBezTo>
                    <a:lnTo>
                      <a:pt x="261" y="73"/>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8" name="Freeform 117"/>
              <p:cNvSpPr>
                <a:spLocks noEditPoints="1"/>
              </p:cNvSpPr>
              <p:nvPr/>
            </p:nvSpPr>
            <p:spPr bwMode="auto">
              <a:xfrm>
                <a:off x="4437063" y="5532438"/>
                <a:ext cx="363538" cy="161925"/>
              </a:xfrm>
              <a:custGeom>
                <a:avLst/>
                <a:gdLst>
                  <a:gd name="T0" fmla="*/ 23 w 120"/>
                  <a:gd name="T1" fmla="*/ 27 h 54"/>
                  <a:gd name="T2" fmla="*/ 16 w 120"/>
                  <a:gd name="T3" fmla="*/ 35 h 54"/>
                  <a:gd name="T4" fmla="*/ 9 w 120"/>
                  <a:gd name="T5" fmla="*/ 27 h 54"/>
                  <a:gd name="T6" fmla="*/ 16 w 120"/>
                  <a:gd name="T7" fmla="*/ 19 h 54"/>
                  <a:gd name="T8" fmla="*/ 23 w 120"/>
                  <a:gd name="T9" fmla="*/ 27 h 54"/>
                  <a:gd name="T10" fmla="*/ 0 w 120"/>
                  <a:gd name="T11" fmla="*/ 27 h 54"/>
                  <a:gd name="T12" fmla="*/ 11 w 120"/>
                  <a:gd name="T13" fmla="*/ 49 h 54"/>
                  <a:gd name="T14" fmla="*/ 27 w 120"/>
                  <a:gd name="T15" fmla="*/ 54 h 54"/>
                  <a:gd name="T16" fmla="*/ 52 w 120"/>
                  <a:gd name="T17" fmla="*/ 37 h 54"/>
                  <a:gd name="T18" fmla="*/ 61 w 120"/>
                  <a:gd name="T19" fmla="*/ 37 h 54"/>
                  <a:gd name="T20" fmla="*/ 61 w 120"/>
                  <a:gd name="T21" fmla="*/ 32 h 54"/>
                  <a:gd name="T22" fmla="*/ 67 w 120"/>
                  <a:gd name="T23" fmla="*/ 36 h 54"/>
                  <a:gd name="T24" fmla="*/ 73 w 120"/>
                  <a:gd name="T25" fmla="*/ 31 h 54"/>
                  <a:gd name="T26" fmla="*/ 79 w 120"/>
                  <a:gd name="T27" fmla="*/ 36 h 54"/>
                  <a:gd name="T28" fmla="*/ 85 w 120"/>
                  <a:gd name="T29" fmla="*/ 31 h 54"/>
                  <a:gd name="T30" fmla="*/ 90 w 120"/>
                  <a:gd name="T31" fmla="*/ 36 h 54"/>
                  <a:gd name="T32" fmla="*/ 101 w 120"/>
                  <a:gd name="T33" fmla="*/ 30 h 54"/>
                  <a:gd name="T34" fmla="*/ 105 w 120"/>
                  <a:gd name="T35" fmla="*/ 35 h 54"/>
                  <a:gd name="T36" fmla="*/ 110 w 120"/>
                  <a:gd name="T37" fmla="*/ 35 h 54"/>
                  <a:gd name="T38" fmla="*/ 120 w 120"/>
                  <a:gd name="T39" fmla="*/ 20 h 54"/>
                  <a:gd name="T40" fmla="*/ 120 w 120"/>
                  <a:gd name="T41" fmla="*/ 16 h 54"/>
                  <a:gd name="T42" fmla="*/ 52 w 120"/>
                  <a:gd name="T43" fmla="*/ 16 h 54"/>
                  <a:gd name="T44" fmla="*/ 50 w 120"/>
                  <a:gd name="T45" fmla="*/ 13 h 54"/>
                  <a:gd name="T46" fmla="*/ 27 w 120"/>
                  <a:gd name="T47" fmla="*/ 0 h 54"/>
                  <a:gd name="T48" fmla="*/ 0 w 120"/>
                  <a:gd name="T49" fmla="*/ 2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0" h="54">
                    <a:moveTo>
                      <a:pt x="23" y="27"/>
                    </a:moveTo>
                    <a:cubicBezTo>
                      <a:pt x="23" y="31"/>
                      <a:pt x="20" y="35"/>
                      <a:pt x="16" y="35"/>
                    </a:cubicBezTo>
                    <a:cubicBezTo>
                      <a:pt x="12" y="35"/>
                      <a:pt x="9" y="31"/>
                      <a:pt x="9" y="27"/>
                    </a:cubicBezTo>
                    <a:cubicBezTo>
                      <a:pt x="9" y="23"/>
                      <a:pt x="12" y="19"/>
                      <a:pt x="16" y="19"/>
                    </a:cubicBezTo>
                    <a:cubicBezTo>
                      <a:pt x="20" y="19"/>
                      <a:pt x="23" y="23"/>
                      <a:pt x="23" y="27"/>
                    </a:cubicBezTo>
                    <a:moveTo>
                      <a:pt x="0" y="27"/>
                    </a:moveTo>
                    <a:cubicBezTo>
                      <a:pt x="0" y="36"/>
                      <a:pt x="5" y="44"/>
                      <a:pt x="11" y="49"/>
                    </a:cubicBezTo>
                    <a:cubicBezTo>
                      <a:pt x="16" y="52"/>
                      <a:pt x="21" y="54"/>
                      <a:pt x="27" y="54"/>
                    </a:cubicBezTo>
                    <a:cubicBezTo>
                      <a:pt x="38" y="54"/>
                      <a:pt x="48" y="47"/>
                      <a:pt x="52" y="37"/>
                    </a:cubicBezTo>
                    <a:cubicBezTo>
                      <a:pt x="61" y="37"/>
                      <a:pt x="61" y="37"/>
                      <a:pt x="61" y="37"/>
                    </a:cubicBezTo>
                    <a:cubicBezTo>
                      <a:pt x="61" y="32"/>
                      <a:pt x="61" y="32"/>
                      <a:pt x="61" y="32"/>
                    </a:cubicBezTo>
                    <a:cubicBezTo>
                      <a:pt x="67" y="36"/>
                      <a:pt x="67" y="36"/>
                      <a:pt x="67" y="36"/>
                    </a:cubicBezTo>
                    <a:cubicBezTo>
                      <a:pt x="73" y="31"/>
                      <a:pt x="73" y="31"/>
                      <a:pt x="73" y="31"/>
                    </a:cubicBezTo>
                    <a:cubicBezTo>
                      <a:pt x="79" y="36"/>
                      <a:pt x="79" y="36"/>
                      <a:pt x="79" y="36"/>
                    </a:cubicBezTo>
                    <a:cubicBezTo>
                      <a:pt x="85" y="31"/>
                      <a:pt x="85" y="31"/>
                      <a:pt x="85" y="31"/>
                    </a:cubicBezTo>
                    <a:cubicBezTo>
                      <a:pt x="90" y="36"/>
                      <a:pt x="90" y="36"/>
                      <a:pt x="90" y="36"/>
                    </a:cubicBezTo>
                    <a:cubicBezTo>
                      <a:pt x="101" y="30"/>
                      <a:pt x="101" y="30"/>
                      <a:pt x="101" y="30"/>
                    </a:cubicBezTo>
                    <a:cubicBezTo>
                      <a:pt x="105" y="35"/>
                      <a:pt x="105" y="35"/>
                      <a:pt x="105" y="35"/>
                    </a:cubicBezTo>
                    <a:cubicBezTo>
                      <a:pt x="110" y="35"/>
                      <a:pt x="110" y="35"/>
                      <a:pt x="110" y="35"/>
                    </a:cubicBezTo>
                    <a:cubicBezTo>
                      <a:pt x="120" y="20"/>
                      <a:pt x="120" y="20"/>
                      <a:pt x="120" y="20"/>
                    </a:cubicBezTo>
                    <a:cubicBezTo>
                      <a:pt x="120" y="16"/>
                      <a:pt x="120" y="16"/>
                      <a:pt x="120" y="16"/>
                    </a:cubicBezTo>
                    <a:cubicBezTo>
                      <a:pt x="52" y="16"/>
                      <a:pt x="52" y="16"/>
                      <a:pt x="52" y="16"/>
                    </a:cubicBezTo>
                    <a:cubicBezTo>
                      <a:pt x="51" y="15"/>
                      <a:pt x="51" y="14"/>
                      <a:pt x="50" y="13"/>
                    </a:cubicBezTo>
                    <a:cubicBezTo>
                      <a:pt x="45" y="5"/>
                      <a:pt x="37" y="0"/>
                      <a:pt x="27" y="0"/>
                    </a:cubicBezTo>
                    <a:cubicBezTo>
                      <a:pt x="12" y="0"/>
                      <a:pt x="0" y="12"/>
                      <a:pt x="0" y="27"/>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19" name="Rectangle 118"/>
              <p:cNvSpPr>
                <a:spLocks noChangeArrowheads="1"/>
              </p:cNvSpPr>
              <p:nvPr/>
            </p:nvSpPr>
            <p:spPr bwMode="auto">
              <a:xfrm>
                <a:off x="5237163" y="4967288"/>
                <a:ext cx="254000" cy="25400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0" name="Freeform 119"/>
              <p:cNvSpPr>
                <a:spLocks noEditPoints="1"/>
              </p:cNvSpPr>
              <p:nvPr/>
            </p:nvSpPr>
            <p:spPr bwMode="auto">
              <a:xfrm>
                <a:off x="5330826" y="5013325"/>
                <a:ext cx="66675" cy="66675"/>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4 h 22"/>
                  <a:gd name="T12" fmla="*/ 4 w 22"/>
                  <a:gd name="T13" fmla="*/ 11 h 22"/>
                  <a:gd name="T14" fmla="*/ 11 w 22"/>
                  <a:gd name="T15" fmla="*/ 18 h 22"/>
                  <a:gd name="T16" fmla="*/ 18 w 22"/>
                  <a:gd name="T17" fmla="*/ 11 h 22"/>
                  <a:gd name="T18" fmla="*/ 11 w 22"/>
                  <a:gd name="T19"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moveTo>
                      <a:pt x="11" y="4"/>
                    </a:moveTo>
                    <a:cubicBezTo>
                      <a:pt x="7" y="4"/>
                      <a:pt x="4" y="7"/>
                      <a:pt x="4" y="11"/>
                    </a:cubicBezTo>
                    <a:cubicBezTo>
                      <a:pt x="4" y="15"/>
                      <a:pt x="7" y="18"/>
                      <a:pt x="11" y="18"/>
                    </a:cubicBezTo>
                    <a:cubicBezTo>
                      <a:pt x="15" y="18"/>
                      <a:pt x="18" y="15"/>
                      <a:pt x="18" y="11"/>
                    </a:cubicBezTo>
                    <a:cubicBezTo>
                      <a:pt x="18" y="7"/>
                      <a:pt x="15" y="4"/>
                      <a:pt x="11"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1" name="Freeform 120"/>
              <p:cNvSpPr>
                <a:spLocks/>
              </p:cNvSpPr>
              <p:nvPr/>
            </p:nvSpPr>
            <p:spPr bwMode="auto">
              <a:xfrm>
                <a:off x="5318126" y="5067300"/>
                <a:ext cx="88900" cy="42863"/>
              </a:xfrm>
              <a:custGeom>
                <a:avLst/>
                <a:gdLst>
                  <a:gd name="T0" fmla="*/ 29 w 29"/>
                  <a:gd name="T1" fmla="*/ 14 h 14"/>
                  <a:gd name="T2" fmla="*/ 25 w 29"/>
                  <a:gd name="T3" fmla="*/ 14 h 14"/>
                  <a:gd name="T4" fmla="*/ 15 w 29"/>
                  <a:gd name="T5" fmla="*/ 4 h 14"/>
                  <a:gd name="T6" fmla="*/ 4 w 29"/>
                  <a:gd name="T7" fmla="*/ 14 h 14"/>
                  <a:gd name="T8" fmla="*/ 0 w 29"/>
                  <a:gd name="T9" fmla="*/ 14 h 14"/>
                  <a:gd name="T10" fmla="*/ 15 w 29"/>
                  <a:gd name="T11" fmla="*/ 0 h 14"/>
                  <a:gd name="T12" fmla="*/ 29 w 29"/>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9" h="14">
                    <a:moveTo>
                      <a:pt x="29" y="14"/>
                    </a:moveTo>
                    <a:cubicBezTo>
                      <a:pt x="25" y="14"/>
                      <a:pt x="25" y="14"/>
                      <a:pt x="25" y="14"/>
                    </a:cubicBezTo>
                    <a:cubicBezTo>
                      <a:pt x="25" y="8"/>
                      <a:pt x="21" y="4"/>
                      <a:pt x="15" y="4"/>
                    </a:cubicBezTo>
                    <a:cubicBezTo>
                      <a:pt x="9" y="4"/>
                      <a:pt x="4" y="8"/>
                      <a:pt x="4" y="14"/>
                    </a:cubicBezTo>
                    <a:cubicBezTo>
                      <a:pt x="0" y="14"/>
                      <a:pt x="0" y="14"/>
                      <a:pt x="0" y="14"/>
                    </a:cubicBezTo>
                    <a:cubicBezTo>
                      <a:pt x="0" y="6"/>
                      <a:pt x="7" y="0"/>
                      <a:pt x="15" y="0"/>
                    </a:cubicBezTo>
                    <a:cubicBezTo>
                      <a:pt x="23" y="0"/>
                      <a:pt x="29" y="6"/>
                      <a:pt x="29" y="1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2" name="Freeform 121"/>
              <p:cNvSpPr>
                <a:spLocks noEditPoints="1"/>
              </p:cNvSpPr>
              <p:nvPr/>
            </p:nvSpPr>
            <p:spPr bwMode="auto">
              <a:xfrm>
                <a:off x="5267326" y="5080000"/>
                <a:ext cx="63500" cy="61913"/>
              </a:xfrm>
              <a:custGeom>
                <a:avLst/>
                <a:gdLst>
                  <a:gd name="T0" fmla="*/ 11 w 21"/>
                  <a:gd name="T1" fmla="*/ 21 h 21"/>
                  <a:gd name="T2" fmla="*/ 0 w 21"/>
                  <a:gd name="T3" fmla="*/ 10 h 21"/>
                  <a:gd name="T4" fmla="*/ 11 w 21"/>
                  <a:gd name="T5" fmla="*/ 0 h 21"/>
                  <a:gd name="T6" fmla="*/ 21 w 21"/>
                  <a:gd name="T7" fmla="*/ 10 h 21"/>
                  <a:gd name="T8" fmla="*/ 11 w 21"/>
                  <a:gd name="T9" fmla="*/ 21 h 21"/>
                  <a:gd name="T10" fmla="*/ 11 w 21"/>
                  <a:gd name="T11" fmla="*/ 3 h 21"/>
                  <a:gd name="T12" fmla="*/ 4 w 21"/>
                  <a:gd name="T13" fmla="*/ 10 h 21"/>
                  <a:gd name="T14" fmla="*/ 11 w 21"/>
                  <a:gd name="T15" fmla="*/ 17 h 21"/>
                  <a:gd name="T16" fmla="*/ 17 w 21"/>
                  <a:gd name="T17" fmla="*/ 10 h 21"/>
                  <a:gd name="T18" fmla="*/ 11 w 21"/>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5" y="21"/>
                      <a:pt x="0" y="16"/>
                      <a:pt x="0" y="10"/>
                    </a:cubicBezTo>
                    <a:cubicBezTo>
                      <a:pt x="0" y="4"/>
                      <a:pt x="5" y="0"/>
                      <a:pt x="11" y="0"/>
                    </a:cubicBezTo>
                    <a:cubicBezTo>
                      <a:pt x="16" y="0"/>
                      <a:pt x="21" y="4"/>
                      <a:pt x="21" y="10"/>
                    </a:cubicBezTo>
                    <a:cubicBezTo>
                      <a:pt x="21" y="16"/>
                      <a:pt x="16" y="21"/>
                      <a:pt x="11" y="21"/>
                    </a:cubicBezTo>
                    <a:moveTo>
                      <a:pt x="11" y="3"/>
                    </a:moveTo>
                    <a:cubicBezTo>
                      <a:pt x="7" y="3"/>
                      <a:pt x="4" y="6"/>
                      <a:pt x="4" y="10"/>
                    </a:cubicBezTo>
                    <a:cubicBezTo>
                      <a:pt x="4" y="14"/>
                      <a:pt x="7" y="17"/>
                      <a:pt x="11" y="17"/>
                    </a:cubicBezTo>
                    <a:cubicBezTo>
                      <a:pt x="14" y="17"/>
                      <a:pt x="17" y="14"/>
                      <a:pt x="17" y="10"/>
                    </a:cubicBezTo>
                    <a:cubicBezTo>
                      <a:pt x="17" y="6"/>
                      <a:pt x="14"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3" name="Freeform 122"/>
              <p:cNvSpPr>
                <a:spLocks/>
              </p:cNvSpPr>
              <p:nvPr/>
            </p:nvSpPr>
            <p:spPr bwMode="auto">
              <a:xfrm>
                <a:off x="5254626" y="5130800"/>
                <a:ext cx="88900" cy="44450"/>
              </a:xfrm>
              <a:custGeom>
                <a:avLst/>
                <a:gdLst>
                  <a:gd name="T0" fmla="*/ 29 w 29"/>
                  <a:gd name="T1" fmla="*/ 15 h 15"/>
                  <a:gd name="T2" fmla="*/ 25 w 29"/>
                  <a:gd name="T3" fmla="*/ 15 h 15"/>
                  <a:gd name="T4" fmla="*/ 15 w 29"/>
                  <a:gd name="T5" fmla="*/ 4 h 15"/>
                  <a:gd name="T6" fmla="*/ 4 w 29"/>
                  <a:gd name="T7" fmla="*/ 15 h 15"/>
                  <a:gd name="T8" fmla="*/ 0 w 29"/>
                  <a:gd name="T9" fmla="*/ 15 h 15"/>
                  <a:gd name="T10" fmla="*/ 15 w 29"/>
                  <a:gd name="T11" fmla="*/ 0 h 15"/>
                  <a:gd name="T12" fmla="*/ 29 w 29"/>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9" h="15">
                    <a:moveTo>
                      <a:pt x="29" y="15"/>
                    </a:moveTo>
                    <a:cubicBezTo>
                      <a:pt x="25" y="15"/>
                      <a:pt x="25" y="15"/>
                      <a:pt x="25" y="15"/>
                    </a:cubicBezTo>
                    <a:cubicBezTo>
                      <a:pt x="25" y="9"/>
                      <a:pt x="20" y="4"/>
                      <a:pt x="15" y="4"/>
                    </a:cubicBezTo>
                    <a:cubicBezTo>
                      <a:pt x="9" y="4"/>
                      <a:pt x="4" y="9"/>
                      <a:pt x="4" y="15"/>
                    </a:cubicBezTo>
                    <a:cubicBezTo>
                      <a:pt x="0" y="15"/>
                      <a:pt x="0" y="15"/>
                      <a:pt x="0" y="15"/>
                    </a:cubicBezTo>
                    <a:cubicBezTo>
                      <a:pt x="0" y="7"/>
                      <a:pt x="7" y="0"/>
                      <a:pt x="15" y="0"/>
                    </a:cubicBezTo>
                    <a:cubicBezTo>
                      <a:pt x="22" y="0"/>
                      <a:pt x="29" y="7"/>
                      <a:pt x="29"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4" name="Freeform 123"/>
              <p:cNvSpPr>
                <a:spLocks noEditPoints="1"/>
              </p:cNvSpPr>
              <p:nvPr/>
            </p:nvSpPr>
            <p:spPr bwMode="auto">
              <a:xfrm>
                <a:off x="5394326" y="5080000"/>
                <a:ext cx="66675" cy="61913"/>
              </a:xfrm>
              <a:custGeom>
                <a:avLst/>
                <a:gdLst>
                  <a:gd name="T0" fmla="*/ 11 w 22"/>
                  <a:gd name="T1" fmla="*/ 21 h 21"/>
                  <a:gd name="T2" fmla="*/ 0 w 22"/>
                  <a:gd name="T3" fmla="*/ 10 h 21"/>
                  <a:gd name="T4" fmla="*/ 11 w 22"/>
                  <a:gd name="T5" fmla="*/ 0 h 21"/>
                  <a:gd name="T6" fmla="*/ 22 w 22"/>
                  <a:gd name="T7" fmla="*/ 10 h 21"/>
                  <a:gd name="T8" fmla="*/ 11 w 22"/>
                  <a:gd name="T9" fmla="*/ 21 h 21"/>
                  <a:gd name="T10" fmla="*/ 11 w 22"/>
                  <a:gd name="T11" fmla="*/ 3 h 21"/>
                  <a:gd name="T12" fmla="*/ 4 w 22"/>
                  <a:gd name="T13" fmla="*/ 10 h 21"/>
                  <a:gd name="T14" fmla="*/ 11 w 22"/>
                  <a:gd name="T15" fmla="*/ 17 h 21"/>
                  <a:gd name="T16" fmla="*/ 18 w 22"/>
                  <a:gd name="T17" fmla="*/ 10 h 21"/>
                  <a:gd name="T18" fmla="*/ 11 w 22"/>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11" y="21"/>
                    </a:moveTo>
                    <a:cubicBezTo>
                      <a:pt x="5" y="21"/>
                      <a:pt x="0" y="16"/>
                      <a:pt x="0" y="10"/>
                    </a:cubicBezTo>
                    <a:cubicBezTo>
                      <a:pt x="0" y="4"/>
                      <a:pt x="5" y="0"/>
                      <a:pt x="11" y="0"/>
                    </a:cubicBezTo>
                    <a:cubicBezTo>
                      <a:pt x="17" y="0"/>
                      <a:pt x="22" y="4"/>
                      <a:pt x="22" y="10"/>
                    </a:cubicBezTo>
                    <a:cubicBezTo>
                      <a:pt x="22" y="16"/>
                      <a:pt x="17" y="21"/>
                      <a:pt x="11" y="21"/>
                    </a:cubicBezTo>
                    <a:moveTo>
                      <a:pt x="11" y="3"/>
                    </a:moveTo>
                    <a:cubicBezTo>
                      <a:pt x="7" y="3"/>
                      <a:pt x="4" y="6"/>
                      <a:pt x="4" y="10"/>
                    </a:cubicBezTo>
                    <a:cubicBezTo>
                      <a:pt x="4" y="14"/>
                      <a:pt x="7" y="17"/>
                      <a:pt x="11" y="17"/>
                    </a:cubicBezTo>
                    <a:cubicBezTo>
                      <a:pt x="15" y="17"/>
                      <a:pt x="18" y="14"/>
                      <a:pt x="18" y="10"/>
                    </a:cubicBezTo>
                    <a:cubicBezTo>
                      <a:pt x="18" y="6"/>
                      <a:pt x="15"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5" name="Freeform 124"/>
              <p:cNvSpPr>
                <a:spLocks/>
              </p:cNvSpPr>
              <p:nvPr/>
            </p:nvSpPr>
            <p:spPr bwMode="auto">
              <a:xfrm>
                <a:off x="5384801" y="5130800"/>
                <a:ext cx="85725" cy="44450"/>
              </a:xfrm>
              <a:custGeom>
                <a:avLst/>
                <a:gdLst>
                  <a:gd name="T0" fmla="*/ 28 w 28"/>
                  <a:gd name="T1" fmla="*/ 15 h 15"/>
                  <a:gd name="T2" fmla="*/ 25 w 28"/>
                  <a:gd name="T3" fmla="*/ 15 h 15"/>
                  <a:gd name="T4" fmla="*/ 14 w 28"/>
                  <a:gd name="T5" fmla="*/ 4 h 15"/>
                  <a:gd name="T6" fmla="*/ 4 w 28"/>
                  <a:gd name="T7" fmla="*/ 15 h 15"/>
                  <a:gd name="T8" fmla="*/ 0 w 28"/>
                  <a:gd name="T9" fmla="*/ 15 h 15"/>
                  <a:gd name="T10" fmla="*/ 14 w 28"/>
                  <a:gd name="T11" fmla="*/ 0 h 15"/>
                  <a:gd name="T12" fmla="*/ 28 w 28"/>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28" y="15"/>
                    </a:moveTo>
                    <a:cubicBezTo>
                      <a:pt x="25" y="15"/>
                      <a:pt x="25" y="15"/>
                      <a:pt x="25" y="15"/>
                    </a:cubicBezTo>
                    <a:cubicBezTo>
                      <a:pt x="25" y="9"/>
                      <a:pt x="20" y="4"/>
                      <a:pt x="14" y="4"/>
                    </a:cubicBezTo>
                    <a:cubicBezTo>
                      <a:pt x="8" y="4"/>
                      <a:pt x="4" y="9"/>
                      <a:pt x="4" y="15"/>
                    </a:cubicBezTo>
                    <a:cubicBezTo>
                      <a:pt x="0" y="15"/>
                      <a:pt x="0" y="15"/>
                      <a:pt x="0" y="15"/>
                    </a:cubicBezTo>
                    <a:cubicBezTo>
                      <a:pt x="0" y="7"/>
                      <a:pt x="6" y="0"/>
                      <a:pt x="14" y="0"/>
                    </a:cubicBezTo>
                    <a:cubicBezTo>
                      <a:pt x="22" y="0"/>
                      <a:pt x="28" y="7"/>
                      <a:pt x="2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6" name="Freeform 125"/>
              <p:cNvSpPr>
                <a:spLocks/>
              </p:cNvSpPr>
              <p:nvPr/>
            </p:nvSpPr>
            <p:spPr bwMode="auto">
              <a:xfrm>
                <a:off x="4948238" y="4521200"/>
                <a:ext cx="325438" cy="193675"/>
              </a:xfrm>
              <a:custGeom>
                <a:avLst/>
                <a:gdLst>
                  <a:gd name="T0" fmla="*/ 11 w 107"/>
                  <a:gd name="T1" fmla="*/ 32 h 64"/>
                  <a:gd name="T2" fmla="*/ 29 w 107"/>
                  <a:gd name="T3" fmla="*/ 18 h 64"/>
                  <a:gd name="T4" fmla="*/ 47 w 107"/>
                  <a:gd name="T5" fmla="*/ 0 h 64"/>
                  <a:gd name="T6" fmla="*/ 63 w 107"/>
                  <a:gd name="T7" fmla="*/ 9 h 64"/>
                  <a:gd name="T8" fmla="*/ 69 w 107"/>
                  <a:gd name="T9" fmla="*/ 8 h 64"/>
                  <a:gd name="T10" fmla="*/ 86 w 107"/>
                  <a:gd name="T11" fmla="*/ 25 h 64"/>
                  <a:gd name="T12" fmla="*/ 88 w 107"/>
                  <a:gd name="T13" fmla="*/ 25 h 64"/>
                  <a:gd name="T14" fmla="*/ 107 w 107"/>
                  <a:gd name="T15" fmla="*/ 45 h 64"/>
                  <a:gd name="T16" fmla="*/ 88 w 107"/>
                  <a:gd name="T17" fmla="*/ 64 h 64"/>
                  <a:gd name="T18" fmla="*/ 17 w 107"/>
                  <a:gd name="T19" fmla="*/ 64 h 64"/>
                  <a:gd name="T20" fmla="*/ 0 w 107"/>
                  <a:gd name="T21" fmla="*/ 47 h 64"/>
                  <a:gd name="T22" fmla="*/ 11 w 107"/>
                  <a:gd name="T23"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64">
                    <a:moveTo>
                      <a:pt x="11" y="32"/>
                    </a:moveTo>
                    <a:cubicBezTo>
                      <a:pt x="13" y="24"/>
                      <a:pt x="20" y="18"/>
                      <a:pt x="29" y="18"/>
                    </a:cubicBezTo>
                    <a:cubicBezTo>
                      <a:pt x="29" y="8"/>
                      <a:pt x="37" y="0"/>
                      <a:pt x="47" y="0"/>
                    </a:cubicBezTo>
                    <a:cubicBezTo>
                      <a:pt x="54" y="0"/>
                      <a:pt x="60" y="3"/>
                      <a:pt x="63" y="9"/>
                    </a:cubicBezTo>
                    <a:cubicBezTo>
                      <a:pt x="65" y="9"/>
                      <a:pt x="66" y="8"/>
                      <a:pt x="69" y="8"/>
                    </a:cubicBezTo>
                    <a:cubicBezTo>
                      <a:pt x="78" y="8"/>
                      <a:pt x="86" y="16"/>
                      <a:pt x="86" y="25"/>
                    </a:cubicBezTo>
                    <a:cubicBezTo>
                      <a:pt x="88" y="25"/>
                      <a:pt x="88" y="25"/>
                      <a:pt x="88" y="25"/>
                    </a:cubicBezTo>
                    <a:cubicBezTo>
                      <a:pt x="99" y="25"/>
                      <a:pt x="107" y="34"/>
                      <a:pt x="107" y="45"/>
                    </a:cubicBezTo>
                    <a:cubicBezTo>
                      <a:pt x="107" y="56"/>
                      <a:pt x="99" y="64"/>
                      <a:pt x="88" y="64"/>
                    </a:cubicBezTo>
                    <a:cubicBezTo>
                      <a:pt x="17" y="64"/>
                      <a:pt x="17" y="64"/>
                      <a:pt x="17" y="64"/>
                    </a:cubicBezTo>
                    <a:cubicBezTo>
                      <a:pt x="8" y="64"/>
                      <a:pt x="0" y="57"/>
                      <a:pt x="0" y="47"/>
                    </a:cubicBezTo>
                    <a:cubicBezTo>
                      <a:pt x="0" y="40"/>
                      <a:pt x="5" y="34"/>
                      <a:pt x="11"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7" name="Freeform 126"/>
              <p:cNvSpPr>
                <a:spLocks/>
              </p:cNvSpPr>
              <p:nvPr/>
            </p:nvSpPr>
            <p:spPr bwMode="auto">
              <a:xfrm>
                <a:off x="4348163" y="4768850"/>
                <a:ext cx="139700" cy="134938"/>
              </a:xfrm>
              <a:custGeom>
                <a:avLst/>
                <a:gdLst>
                  <a:gd name="T0" fmla="*/ 11 w 46"/>
                  <a:gd name="T1" fmla="*/ 43 h 45"/>
                  <a:gd name="T2" fmla="*/ 46 w 46"/>
                  <a:gd name="T3" fmla="*/ 8 h 45"/>
                  <a:gd name="T4" fmla="*/ 38 w 46"/>
                  <a:gd name="T5" fmla="*/ 0 h 45"/>
                  <a:gd name="T6" fmla="*/ 2 w 46"/>
                  <a:gd name="T7" fmla="*/ 35 h 45"/>
                  <a:gd name="T8" fmla="*/ 2 w 46"/>
                  <a:gd name="T9" fmla="*/ 43 h 45"/>
                  <a:gd name="T10" fmla="*/ 11 w 46"/>
                  <a:gd name="T11" fmla="*/ 43 h 45"/>
                </a:gdLst>
                <a:ahLst/>
                <a:cxnLst>
                  <a:cxn ang="0">
                    <a:pos x="T0" y="T1"/>
                  </a:cxn>
                  <a:cxn ang="0">
                    <a:pos x="T2" y="T3"/>
                  </a:cxn>
                  <a:cxn ang="0">
                    <a:pos x="T4" y="T5"/>
                  </a:cxn>
                  <a:cxn ang="0">
                    <a:pos x="T6" y="T7"/>
                  </a:cxn>
                  <a:cxn ang="0">
                    <a:pos x="T8" y="T9"/>
                  </a:cxn>
                  <a:cxn ang="0">
                    <a:pos x="T10" y="T11"/>
                  </a:cxn>
                </a:cxnLst>
                <a:rect l="0" t="0" r="r" b="b"/>
                <a:pathLst>
                  <a:path w="46" h="45">
                    <a:moveTo>
                      <a:pt x="11" y="43"/>
                    </a:moveTo>
                    <a:cubicBezTo>
                      <a:pt x="46" y="8"/>
                      <a:pt x="46" y="8"/>
                      <a:pt x="46" y="8"/>
                    </a:cubicBezTo>
                    <a:cubicBezTo>
                      <a:pt x="38" y="0"/>
                      <a:pt x="38" y="0"/>
                      <a:pt x="38" y="0"/>
                    </a:cubicBezTo>
                    <a:cubicBezTo>
                      <a:pt x="2" y="35"/>
                      <a:pt x="2" y="35"/>
                      <a:pt x="2" y="35"/>
                    </a:cubicBezTo>
                    <a:cubicBezTo>
                      <a:pt x="0" y="37"/>
                      <a:pt x="0" y="41"/>
                      <a:pt x="2" y="43"/>
                    </a:cubicBezTo>
                    <a:cubicBezTo>
                      <a:pt x="4" y="45"/>
                      <a:pt x="8" y="45"/>
                      <a:pt x="11" y="43"/>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8" name="Freeform 127"/>
              <p:cNvSpPr>
                <a:spLocks/>
              </p:cNvSpPr>
              <p:nvPr/>
            </p:nvSpPr>
            <p:spPr bwMode="auto">
              <a:xfrm>
                <a:off x="5130801" y="5459413"/>
                <a:ext cx="212725" cy="211138"/>
              </a:xfrm>
              <a:custGeom>
                <a:avLst/>
                <a:gdLst>
                  <a:gd name="T0" fmla="*/ 62 w 70"/>
                  <a:gd name="T1" fmla="*/ 0 h 70"/>
                  <a:gd name="T2" fmla="*/ 9 w 70"/>
                  <a:gd name="T3" fmla="*/ 0 h 70"/>
                  <a:gd name="T4" fmla="*/ 0 w 70"/>
                  <a:gd name="T5" fmla="*/ 9 h 70"/>
                  <a:gd name="T6" fmla="*/ 0 w 70"/>
                  <a:gd name="T7" fmla="*/ 45 h 70"/>
                  <a:gd name="T8" fmla="*/ 9 w 70"/>
                  <a:gd name="T9" fmla="*/ 55 h 70"/>
                  <a:gd name="T10" fmla="*/ 19 w 70"/>
                  <a:gd name="T11" fmla="*/ 55 h 70"/>
                  <a:gd name="T12" fmla="*/ 19 w 70"/>
                  <a:gd name="T13" fmla="*/ 70 h 70"/>
                  <a:gd name="T14" fmla="*/ 34 w 70"/>
                  <a:gd name="T15" fmla="*/ 55 h 70"/>
                  <a:gd name="T16" fmla="*/ 62 w 70"/>
                  <a:gd name="T17" fmla="*/ 55 h 70"/>
                  <a:gd name="T18" fmla="*/ 70 w 70"/>
                  <a:gd name="T19" fmla="*/ 45 h 70"/>
                  <a:gd name="T20" fmla="*/ 70 w 70"/>
                  <a:gd name="T21" fmla="*/ 9 h 70"/>
                  <a:gd name="T22" fmla="*/ 62 w 70"/>
                  <a:gd name="T2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70">
                    <a:moveTo>
                      <a:pt x="62" y="0"/>
                    </a:moveTo>
                    <a:cubicBezTo>
                      <a:pt x="9" y="0"/>
                      <a:pt x="9" y="0"/>
                      <a:pt x="9" y="0"/>
                    </a:cubicBezTo>
                    <a:cubicBezTo>
                      <a:pt x="4" y="0"/>
                      <a:pt x="0" y="4"/>
                      <a:pt x="0" y="9"/>
                    </a:cubicBezTo>
                    <a:cubicBezTo>
                      <a:pt x="0" y="45"/>
                      <a:pt x="0" y="45"/>
                      <a:pt x="0" y="45"/>
                    </a:cubicBezTo>
                    <a:cubicBezTo>
                      <a:pt x="0" y="50"/>
                      <a:pt x="4" y="55"/>
                      <a:pt x="9" y="55"/>
                    </a:cubicBezTo>
                    <a:cubicBezTo>
                      <a:pt x="19" y="55"/>
                      <a:pt x="19" y="55"/>
                      <a:pt x="19" y="55"/>
                    </a:cubicBezTo>
                    <a:cubicBezTo>
                      <a:pt x="19" y="70"/>
                      <a:pt x="19" y="70"/>
                      <a:pt x="19" y="70"/>
                    </a:cubicBezTo>
                    <a:cubicBezTo>
                      <a:pt x="34" y="55"/>
                      <a:pt x="34" y="55"/>
                      <a:pt x="34" y="55"/>
                    </a:cubicBezTo>
                    <a:cubicBezTo>
                      <a:pt x="62" y="55"/>
                      <a:pt x="62" y="55"/>
                      <a:pt x="62" y="55"/>
                    </a:cubicBezTo>
                    <a:cubicBezTo>
                      <a:pt x="67" y="55"/>
                      <a:pt x="70" y="50"/>
                      <a:pt x="70" y="45"/>
                    </a:cubicBezTo>
                    <a:cubicBezTo>
                      <a:pt x="70" y="9"/>
                      <a:pt x="70" y="9"/>
                      <a:pt x="70" y="9"/>
                    </a:cubicBezTo>
                    <a:cubicBezTo>
                      <a:pt x="70" y="4"/>
                      <a:pt x="67" y="0"/>
                      <a:pt x="62"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29" name="Freeform 128"/>
              <p:cNvSpPr>
                <a:spLocks/>
              </p:cNvSpPr>
              <p:nvPr/>
            </p:nvSpPr>
            <p:spPr bwMode="auto">
              <a:xfrm>
                <a:off x="5311776" y="5546725"/>
                <a:ext cx="222250" cy="211138"/>
              </a:xfrm>
              <a:custGeom>
                <a:avLst/>
                <a:gdLst>
                  <a:gd name="T0" fmla="*/ 62 w 73"/>
                  <a:gd name="T1" fmla="*/ 0 h 70"/>
                  <a:gd name="T2" fmla="*/ 15 w 73"/>
                  <a:gd name="T3" fmla="*/ 0 h 70"/>
                  <a:gd name="T4" fmla="*/ 15 w 73"/>
                  <a:gd name="T5" fmla="*/ 20 h 70"/>
                  <a:gd name="T6" fmla="*/ 2 w 73"/>
                  <a:gd name="T7" fmla="*/ 32 h 70"/>
                  <a:gd name="T8" fmla="*/ 0 w 73"/>
                  <a:gd name="T9" fmla="*/ 32 h 70"/>
                  <a:gd name="T10" fmla="*/ 0 w 73"/>
                  <a:gd name="T11" fmla="*/ 45 h 70"/>
                  <a:gd name="T12" fmla="*/ 9 w 73"/>
                  <a:gd name="T13" fmla="*/ 53 h 70"/>
                  <a:gd name="T14" fmla="*/ 37 w 73"/>
                  <a:gd name="T15" fmla="*/ 53 h 70"/>
                  <a:gd name="T16" fmla="*/ 53 w 73"/>
                  <a:gd name="T17" fmla="*/ 70 h 70"/>
                  <a:gd name="T18" fmla="*/ 53 w 73"/>
                  <a:gd name="T19" fmla="*/ 53 h 70"/>
                  <a:gd name="T20" fmla="*/ 62 w 73"/>
                  <a:gd name="T21" fmla="*/ 53 h 70"/>
                  <a:gd name="T22" fmla="*/ 73 w 73"/>
                  <a:gd name="T23" fmla="*/ 45 h 70"/>
                  <a:gd name="T24" fmla="*/ 73 w 73"/>
                  <a:gd name="T25" fmla="*/ 9 h 70"/>
                  <a:gd name="T26" fmla="*/ 62 w 73"/>
                  <a:gd name="T2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70">
                    <a:moveTo>
                      <a:pt x="62" y="0"/>
                    </a:moveTo>
                    <a:cubicBezTo>
                      <a:pt x="15" y="0"/>
                      <a:pt x="15" y="0"/>
                      <a:pt x="15" y="0"/>
                    </a:cubicBezTo>
                    <a:cubicBezTo>
                      <a:pt x="15" y="20"/>
                      <a:pt x="15" y="20"/>
                      <a:pt x="15" y="20"/>
                    </a:cubicBezTo>
                    <a:cubicBezTo>
                      <a:pt x="15" y="27"/>
                      <a:pt x="9" y="32"/>
                      <a:pt x="2" y="32"/>
                    </a:cubicBezTo>
                    <a:cubicBezTo>
                      <a:pt x="0" y="32"/>
                      <a:pt x="0" y="32"/>
                      <a:pt x="0" y="32"/>
                    </a:cubicBezTo>
                    <a:cubicBezTo>
                      <a:pt x="0" y="45"/>
                      <a:pt x="0" y="45"/>
                      <a:pt x="0" y="45"/>
                    </a:cubicBezTo>
                    <a:cubicBezTo>
                      <a:pt x="0" y="50"/>
                      <a:pt x="4" y="53"/>
                      <a:pt x="9" y="53"/>
                    </a:cubicBezTo>
                    <a:cubicBezTo>
                      <a:pt x="37" y="53"/>
                      <a:pt x="37" y="53"/>
                      <a:pt x="37" y="53"/>
                    </a:cubicBezTo>
                    <a:cubicBezTo>
                      <a:pt x="53" y="70"/>
                      <a:pt x="53" y="70"/>
                      <a:pt x="53" y="70"/>
                    </a:cubicBezTo>
                    <a:cubicBezTo>
                      <a:pt x="53" y="53"/>
                      <a:pt x="53" y="53"/>
                      <a:pt x="53" y="53"/>
                    </a:cubicBezTo>
                    <a:cubicBezTo>
                      <a:pt x="62" y="53"/>
                      <a:pt x="62" y="53"/>
                      <a:pt x="62" y="53"/>
                    </a:cubicBezTo>
                    <a:cubicBezTo>
                      <a:pt x="67" y="53"/>
                      <a:pt x="73" y="50"/>
                      <a:pt x="73" y="45"/>
                    </a:cubicBezTo>
                    <a:cubicBezTo>
                      <a:pt x="73" y="9"/>
                      <a:pt x="73" y="9"/>
                      <a:pt x="73" y="9"/>
                    </a:cubicBezTo>
                    <a:cubicBezTo>
                      <a:pt x="73" y="4"/>
                      <a:pt x="67" y="0"/>
                      <a:pt x="6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0" name="Freeform 129"/>
              <p:cNvSpPr>
                <a:spLocks/>
              </p:cNvSpPr>
              <p:nvPr/>
            </p:nvSpPr>
            <p:spPr bwMode="auto">
              <a:xfrm>
                <a:off x="4140201" y="5081588"/>
                <a:ext cx="347663" cy="236538"/>
              </a:xfrm>
              <a:custGeom>
                <a:avLst/>
                <a:gdLst>
                  <a:gd name="T0" fmla="*/ 115 w 115"/>
                  <a:gd name="T1" fmla="*/ 73 h 78"/>
                  <a:gd name="T2" fmla="*/ 110 w 115"/>
                  <a:gd name="T3" fmla="*/ 78 h 78"/>
                  <a:gd name="T4" fmla="*/ 5 w 115"/>
                  <a:gd name="T5" fmla="*/ 78 h 78"/>
                  <a:gd name="T6" fmla="*/ 0 w 115"/>
                  <a:gd name="T7" fmla="*/ 73 h 78"/>
                  <a:gd name="T8" fmla="*/ 0 w 115"/>
                  <a:gd name="T9" fmla="*/ 6 h 78"/>
                  <a:gd name="T10" fmla="*/ 5 w 115"/>
                  <a:gd name="T11" fmla="*/ 0 h 78"/>
                  <a:gd name="T12" fmla="*/ 110 w 115"/>
                  <a:gd name="T13" fmla="*/ 0 h 78"/>
                  <a:gd name="T14" fmla="*/ 115 w 115"/>
                  <a:gd name="T15" fmla="*/ 6 h 78"/>
                  <a:gd name="T16" fmla="*/ 115 w 115"/>
                  <a:gd name="T17"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78">
                    <a:moveTo>
                      <a:pt x="115" y="73"/>
                    </a:moveTo>
                    <a:cubicBezTo>
                      <a:pt x="115" y="76"/>
                      <a:pt x="113" y="78"/>
                      <a:pt x="110" y="78"/>
                    </a:cubicBezTo>
                    <a:cubicBezTo>
                      <a:pt x="5" y="78"/>
                      <a:pt x="5" y="78"/>
                      <a:pt x="5" y="78"/>
                    </a:cubicBezTo>
                    <a:cubicBezTo>
                      <a:pt x="2" y="78"/>
                      <a:pt x="0" y="76"/>
                      <a:pt x="0" y="73"/>
                    </a:cubicBezTo>
                    <a:cubicBezTo>
                      <a:pt x="0" y="6"/>
                      <a:pt x="0" y="6"/>
                      <a:pt x="0" y="6"/>
                    </a:cubicBezTo>
                    <a:cubicBezTo>
                      <a:pt x="0" y="3"/>
                      <a:pt x="2" y="0"/>
                      <a:pt x="5" y="0"/>
                    </a:cubicBezTo>
                    <a:cubicBezTo>
                      <a:pt x="110" y="0"/>
                      <a:pt x="110" y="0"/>
                      <a:pt x="110" y="0"/>
                    </a:cubicBezTo>
                    <a:cubicBezTo>
                      <a:pt x="113" y="0"/>
                      <a:pt x="115" y="3"/>
                      <a:pt x="115" y="6"/>
                    </a:cubicBezTo>
                    <a:lnTo>
                      <a:pt x="115" y="7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1" name="Rectangle 130"/>
              <p:cNvSpPr>
                <a:spLocks noChangeArrowheads="1"/>
              </p:cNvSpPr>
              <p:nvPr/>
            </p:nvSpPr>
            <p:spPr bwMode="auto">
              <a:xfrm>
                <a:off x="4160838" y="5103813"/>
                <a:ext cx="303213" cy="192088"/>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2" name="Freeform 131"/>
              <p:cNvSpPr>
                <a:spLocks/>
              </p:cNvSpPr>
              <p:nvPr/>
            </p:nvSpPr>
            <p:spPr bwMode="auto">
              <a:xfrm>
                <a:off x="4176713" y="5141913"/>
                <a:ext cx="266700" cy="127000"/>
              </a:xfrm>
              <a:custGeom>
                <a:avLst/>
                <a:gdLst>
                  <a:gd name="T0" fmla="*/ 0 w 168"/>
                  <a:gd name="T1" fmla="*/ 80 h 80"/>
                  <a:gd name="T2" fmla="*/ 24 w 168"/>
                  <a:gd name="T3" fmla="*/ 65 h 80"/>
                  <a:gd name="T4" fmla="*/ 40 w 168"/>
                  <a:gd name="T5" fmla="*/ 76 h 80"/>
                  <a:gd name="T6" fmla="*/ 66 w 168"/>
                  <a:gd name="T7" fmla="*/ 38 h 80"/>
                  <a:gd name="T8" fmla="*/ 84 w 168"/>
                  <a:gd name="T9" fmla="*/ 48 h 80"/>
                  <a:gd name="T10" fmla="*/ 133 w 168"/>
                  <a:gd name="T11" fmla="*/ 10 h 80"/>
                  <a:gd name="T12" fmla="*/ 150 w 168"/>
                  <a:gd name="T13" fmla="*/ 18 h 80"/>
                  <a:gd name="T14" fmla="*/ 168 w 168"/>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80">
                    <a:moveTo>
                      <a:pt x="0" y="80"/>
                    </a:moveTo>
                    <a:lnTo>
                      <a:pt x="24" y="65"/>
                    </a:lnTo>
                    <a:lnTo>
                      <a:pt x="40" y="76"/>
                    </a:lnTo>
                    <a:lnTo>
                      <a:pt x="66" y="38"/>
                    </a:lnTo>
                    <a:lnTo>
                      <a:pt x="84" y="48"/>
                    </a:lnTo>
                    <a:lnTo>
                      <a:pt x="133" y="10"/>
                    </a:lnTo>
                    <a:lnTo>
                      <a:pt x="150" y="18"/>
                    </a:lnTo>
                    <a:lnTo>
                      <a:pt x="168" y="0"/>
                    </a:lnTo>
                  </a:path>
                </a:pathLst>
              </a:custGeom>
              <a:noFill/>
              <a:ln w="7938"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3" name="Rectangle 132"/>
              <p:cNvSpPr>
                <a:spLocks noChangeArrowheads="1"/>
              </p:cNvSpPr>
              <p:nvPr/>
            </p:nvSpPr>
            <p:spPr bwMode="auto">
              <a:xfrm>
                <a:off x="4679951" y="5794375"/>
                <a:ext cx="496888" cy="17145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4" name="Rectangle 133"/>
              <p:cNvSpPr>
                <a:spLocks noChangeArrowheads="1"/>
              </p:cNvSpPr>
              <p:nvPr/>
            </p:nvSpPr>
            <p:spPr bwMode="auto">
              <a:xfrm>
                <a:off x="4667251" y="5908675"/>
                <a:ext cx="520700" cy="496888"/>
              </a:xfrm>
              <a:prstGeom prst="rect">
                <a:avLst/>
              </a:prstGeom>
              <a:solidFill>
                <a:srgbClr val="0064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5" name="Oval 134"/>
              <p:cNvSpPr>
                <a:spLocks noChangeArrowheads="1"/>
              </p:cNvSpPr>
              <p:nvPr/>
            </p:nvSpPr>
            <p:spPr bwMode="auto">
              <a:xfrm>
                <a:off x="5106988" y="5995988"/>
                <a:ext cx="50800" cy="53975"/>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6" name="Oval 135"/>
              <p:cNvSpPr>
                <a:spLocks noChangeArrowheads="1"/>
              </p:cNvSpPr>
              <p:nvPr/>
            </p:nvSpPr>
            <p:spPr bwMode="auto">
              <a:xfrm>
                <a:off x="5106988" y="6069013"/>
                <a:ext cx="50800" cy="50800"/>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7" name="Oval 136"/>
              <p:cNvSpPr>
                <a:spLocks noChangeArrowheads="1"/>
              </p:cNvSpPr>
              <p:nvPr/>
            </p:nvSpPr>
            <p:spPr bwMode="auto">
              <a:xfrm>
                <a:off x="5106988" y="6140450"/>
                <a:ext cx="50800" cy="55563"/>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8" name="Oval 137"/>
              <p:cNvSpPr>
                <a:spLocks noChangeArrowheads="1"/>
              </p:cNvSpPr>
              <p:nvPr/>
            </p:nvSpPr>
            <p:spPr bwMode="auto">
              <a:xfrm>
                <a:off x="4457701" y="4597400"/>
                <a:ext cx="219075" cy="207963"/>
              </a:xfrm>
              <a:prstGeom prst="ellipse">
                <a:avLst/>
              </a:prstGeom>
              <a:solidFill>
                <a:srgbClr val="70B3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39" name="Freeform 138"/>
              <p:cNvSpPr>
                <a:spLocks/>
              </p:cNvSpPr>
              <p:nvPr/>
            </p:nvSpPr>
            <p:spPr bwMode="auto">
              <a:xfrm>
                <a:off x="4457701" y="4608513"/>
                <a:ext cx="193675" cy="196850"/>
              </a:xfrm>
              <a:custGeom>
                <a:avLst/>
                <a:gdLst>
                  <a:gd name="T0" fmla="*/ 63 w 64"/>
                  <a:gd name="T1" fmla="*/ 52 h 65"/>
                  <a:gd name="T2" fmla="*/ 18 w 64"/>
                  <a:gd name="T3" fmla="*/ 10 h 65"/>
                  <a:gd name="T4" fmla="*/ 19 w 64"/>
                  <a:gd name="T5" fmla="*/ 0 h 65"/>
                  <a:gd name="T6" fmla="*/ 0 w 64"/>
                  <a:gd name="T7" fmla="*/ 30 h 65"/>
                  <a:gd name="T8" fmla="*/ 36 w 64"/>
                  <a:gd name="T9" fmla="*/ 65 h 65"/>
                  <a:gd name="T10" fmla="*/ 64 w 64"/>
                  <a:gd name="T11" fmla="*/ 52 h 65"/>
                  <a:gd name="T12" fmla="*/ 63 w 64"/>
                  <a:gd name="T13" fmla="*/ 52 h 65"/>
                </a:gdLst>
                <a:ahLst/>
                <a:cxnLst>
                  <a:cxn ang="0">
                    <a:pos x="T0" y="T1"/>
                  </a:cxn>
                  <a:cxn ang="0">
                    <a:pos x="T2" y="T3"/>
                  </a:cxn>
                  <a:cxn ang="0">
                    <a:pos x="T4" y="T5"/>
                  </a:cxn>
                  <a:cxn ang="0">
                    <a:pos x="T6" y="T7"/>
                  </a:cxn>
                  <a:cxn ang="0">
                    <a:pos x="T8" y="T9"/>
                  </a:cxn>
                  <a:cxn ang="0">
                    <a:pos x="T10" y="T11"/>
                  </a:cxn>
                  <a:cxn ang="0">
                    <a:pos x="T12" y="T13"/>
                  </a:cxn>
                </a:cxnLst>
                <a:rect l="0" t="0" r="r" b="b"/>
                <a:pathLst>
                  <a:path w="64" h="65">
                    <a:moveTo>
                      <a:pt x="63" y="52"/>
                    </a:moveTo>
                    <a:cubicBezTo>
                      <a:pt x="38" y="52"/>
                      <a:pt x="18" y="33"/>
                      <a:pt x="18" y="10"/>
                    </a:cubicBezTo>
                    <a:cubicBezTo>
                      <a:pt x="18" y="6"/>
                      <a:pt x="18" y="3"/>
                      <a:pt x="19" y="0"/>
                    </a:cubicBezTo>
                    <a:cubicBezTo>
                      <a:pt x="8" y="6"/>
                      <a:pt x="0" y="17"/>
                      <a:pt x="0" y="30"/>
                    </a:cubicBezTo>
                    <a:cubicBezTo>
                      <a:pt x="0" y="49"/>
                      <a:pt x="16" y="65"/>
                      <a:pt x="36" y="65"/>
                    </a:cubicBezTo>
                    <a:cubicBezTo>
                      <a:pt x="47" y="65"/>
                      <a:pt x="57" y="60"/>
                      <a:pt x="64" y="52"/>
                    </a:cubicBezTo>
                    <a:lnTo>
                      <a:pt x="63" y="52"/>
                    </a:lnTo>
                    <a:close/>
                  </a:path>
                </a:pathLst>
              </a:custGeom>
              <a:solidFill>
                <a:srgbClr val="A0CD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0" name="Rectangle 139"/>
              <p:cNvSpPr>
                <a:spLocks noChangeArrowheads="1"/>
              </p:cNvSpPr>
              <p:nvPr/>
            </p:nvSpPr>
            <p:spPr bwMode="auto">
              <a:xfrm>
                <a:off x="4484688" y="4629150"/>
                <a:ext cx="42863" cy="123825"/>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1" name="Rectangle 140"/>
              <p:cNvSpPr>
                <a:spLocks noChangeArrowheads="1"/>
              </p:cNvSpPr>
              <p:nvPr/>
            </p:nvSpPr>
            <p:spPr bwMode="auto">
              <a:xfrm>
                <a:off x="4484688" y="4629150"/>
                <a:ext cx="42863" cy="12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2" name="Rectangle 141"/>
              <p:cNvSpPr>
                <a:spLocks noChangeArrowheads="1"/>
              </p:cNvSpPr>
              <p:nvPr/>
            </p:nvSpPr>
            <p:spPr bwMode="auto">
              <a:xfrm>
                <a:off x="4533901" y="4657725"/>
                <a:ext cx="39688" cy="9525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3" name="Rectangle 142"/>
              <p:cNvSpPr>
                <a:spLocks noChangeArrowheads="1"/>
              </p:cNvSpPr>
              <p:nvPr/>
            </p:nvSpPr>
            <p:spPr bwMode="auto">
              <a:xfrm>
                <a:off x="4533901" y="4657725"/>
                <a:ext cx="39688" cy="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4" name="Rectangle 143"/>
              <p:cNvSpPr>
                <a:spLocks noChangeArrowheads="1"/>
              </p:cNvSpPr>
              <p:nvPr/>
            </p:nvSpPr>
            <p:spPr bwMode="auto">
              <a:xfrm>
                <a:off x="4579938" y="4684713"/>
                <a:ext cx="38100" cy="68263"/>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5" name="Rectangle 144"/>
              <p:cNvSpPr>
                <a:spLocks noChangeArrowheads="1"/>
              </p:cNvSpPr>
              <p:nvPr/>
            </p:nvSpPr>
            <p:spPr bwMode="auto">
              <a:xfrm>
                <a:off x="4579938" y="4684713"/>
                <a:ext cx="38100" cy="68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6" name="Freeform 145"/>
              <p:cNvSpPr>
                <a:spLocks/>
              </p:cNvSpPr>
              <p:nvPr/>
            </p:nvSpPr>
            <p:spPr bwMode="auto">
              <a:xfrm>
                <a:off x="4513263" y="4629150"/>
                <a:ext cx="14288" cy="63500"/>
              </a:xfrm>
              <a:custGeom>
                <a:avLst/>
                <a:gdLst>
                  <a:gd name="T0" fmla="*/ 5 w 5"/>
                  <a:gd name="T1" fmla="*/ 0 h 21"/>
                  <a:gd name="T2" fmla="*/ 0 w 5"/>
                  <a:gd name="T3" fmla="*/ 0 h 21"/>
                  <a:gd name="T4" fmla="*/ 0 w 5"/>
                  <a:gd name="T5" fmla="*/ 2 h 21"/>
                  <a:gd name="T6" fmla="*/ 5 w 5"/>
                  <a:gd name="T7" fmla="*/ 21 h 21"/>
                  <a:gd name="T8" fmla="*/ 5 w 5"/>
                  <a:gd name="T9" fmla="*/ 0 h 21"/>
                </a:gdLst>
                <a:ahLst/>
                <a:cxnLst>
                  <a:cxn ang="0">
                    <a:pos x="T0" y="T1"/>
                  </a:cxn>
                  <a:cxn ang="0">
                    <a:pos x="T2" y="T3"/>
                  </a:cxn>
                  <a:cxn ang="0">
                    <a:pos x="T4" y="T5"/>
                  </a:cxn>
                  <a:cxn ang="0">
                    <a:pos x="T6" y="T7"/>
                  </a:cxn>
                  <a:cxn ang="0">
                    <a:pos x="T8" y="T9"/>
                  </a:cxn>
                </a:cxnLst>
                <a:rect l="0" t="0" r="r" b="b"/>
                <a:pathLst>
                  <a:path w="5" h="21">
                    <a:moveTo>
                      <a:pt x="5" y="0"/>
                    </a:moveTo>
                    <a:cubicBezTo>
                      <a:pt x="0" y="0"/>
                      <a:pt x="0" y="0"/>
                      <a:pt x="0" y="0"/>
                    </a:cubicBezTo>
                    <a:cubicBezTo>
                      <a:pt x="0" y="1"/>
                      <a:pt x="0" y="2"/>
                      <a:pt x="0" y="2"/>
                    </a:cubicBezTo>
                    <a:cubicBezTo>
                      <a:pt x="0" y="9"/>
                      <a:pt x="2" y="16"/>
                      <a:pt x="5" y="21"/>
                    </a:cubicBezTo>
                    <a:cubicBezTo>
                      <a:pt x="5" y="0"/>
                      <a:pt x="5" y="0"/>
                      <a:pt x="5"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7" name="Freeform 146"/>
              <p:cNvSpPr>
                <a:spLocks/>
              </p:cNvSpPr>
              <p:nvPr/>
            </p:nvSpPr>
            <p:spPr bwMode="auto">
              <a:xfrm>
                <a:off x="4533901" y="4657725"/>
                <a:ext cx="39688" cy="87313"/>
              </a:xfrm>
              <a:custGeom>
                <a:avLst/>
                <a:gdLst>
                  <a:gd name="T0" fmla="*/ 13 w 13"/>
                  <a:gd name="T1" fmla="*/ 0 h 29"/>
                  <a:gd name="T2" fmla="*/ 0 w 13"/>
                  <a:gd name="T3" fmla="*/ 0 h 29"/>
                  <a:gd name="T4" fmla="*/ 0 w 13"/>
                  <a:gd name="T5" fmla="*/ 16 h 29"/>
                  <a:gd name="T6" fmla="*/ 13 w 13"/>
                  <a:gd name="T7" fmla="*/ 29 h 29"/>
                  <a:gd name="T8" fmla="*/ 13 w 13"/>
                  <a:gd name="T9" fmla="*/ 0 h 29"/>
                </a:gdLst>
                <a:ahLst/>
                <a:cxnLst>
                  <a:cxn ang="0">
                    <a:pos x="T0" y="T1"/>
                  </a:cxn>
                  <a:cxn ang="0">
                    <a:pos x="T2" y="T3"/>
                  </a:cxn>
                  <a:cxn ang="0">
                    <a:pos x="T4" y="T5"/>
                  </a:cxn>
                  <a:cxn ang="0">
                    <a:pos x="T6" y="T7"/>
                  </a:cxn>
                  <a:cxn ang="0">
                    <a:pos x="T8" y="T9"/>
                  </a:cxn>
                </a:cxnLst>
                <a:rect l="0" t="0" r="r" b="b"/>
                <a:pathLst>
                  <a:path w="13" h="29">
                    <a:moveTo>
                      <a:pt x="13" y="0"/>
                    </a:moveTo>
                    <a:cubicBezTo>
                      <a:pt x="0" y="0"/>
                      <a:pt x="0" y="0"/>
                      <a:pt x="0" y="0"/>
                    </a:cubicBezTo>
                    <a:cubicBezTo>
                      <a:pt x="0" y="16"/>
                      <a:pt x="0" y="16"/>
                      <a:pt x="0" y="16"/>
                    </a:cubicBezTo>
                    <a:cubicBezTo>
                      <a:pt x="3" y="21"/>
                      <a:pt x="8" y="26"/>
                      <a:pt x="13" y="29"/>
                    </a:cubicBezTo>
                    <a:cubicBezTo>
                      <a:pt x="13" y="0"/>
                      <a:pt x="13" y="0"/>
                      <a:pt x="13"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8" name="Freeform 147"/>
              <p:cNvSpPr>
                <a:spLocks/>
              </p:cNvSpPr>
              <p:nvPr/>
            </p:nvSpPr>
            <p:spPr bwMode="auto">
              <a:xfrm>
                <a:off x="4579938" y="4684713"/>
                <a:ext cx="38100" cy="68263"/>
              </a:xfrm>
              <a:custGeom>
                <a:avLst/>
                <a:gdLst>
                  <a:gd name="T0" fmla="*/ 13 w 13"/>
                  <a:gd name="T1" fmla="*/ 0 h 23"/>
                  <a:gd name="T2" fmla="*/ 0 w 13"/>
                  <a:gd name="T3" fmla="*/ 0 h 23"/>
                  <a:gd name="T4" fmla="*/ 0 w 13"/>
                  <a:gd name="T5" fmla="*/ 21 h 23"/>
                  <a:gd name="T6" fmla="*/ 3 w 13"/>
                  <a:gd name="T7" fmla="*/ 23 h 23"/>
                  <a:gd name="T8" fmla="*/ 13 w 13"/>
                  <a:gd name="T9" fmla="*/ 23 h 23"/>
                  <a:gd name="T10" fmla="*/ 13 w 13"/>
                  <a:gd name="T11" fmla="*/ 0 h 23"/>
                </a:gdLst>
                <a:ahLst/>
                <a:cxnLst>
                  <a:cxn ang="0">
                    <a:pos x="T0" y="T1"/>
                  </a:cxn>
                  <a:cxn ang="0">
                    <a:pos x="T2" y="T3"/>
                  </a:cxn>
                  <a:cxn ang="0">
                    <a:pos x="T4" y="T5"/>
                  </a:cxn>
                  <a:cxn ang="0">
                    <a:pos x="T6" y="T7"/>
                  </a:cxn>
                  <a:cxn ang="0">
                    <a:pos x="T8" y="T9"/>
                  </a:cxn>
                  <a:cxn ang="0">
                    <a:pos x="T10" y="T11"/>
                  </a:cxn>
                </a:cxnLst>
                <a:rect l="0" t="0" r="r" b="b"/>
                <a:pathLst>
                  <a:path w="13" h="23">
                    <a:moveTo>
                      <a:pt x="13" y="0"/>
                    </a:moveTo>
                    <a:cubicBezTo>
                      <a:pt x="0" y="0"/>
                      <a:pt x="0" y="0"/>
                      <a:pt x="0" y="0"/>
                    </a:cubicBezTo>
                    <a:cubicBezTo>
                      <a:pt x="0" y="21"/>
                      <a:pt x="0" y="21"/>
                      <a:pt x="0" y="21"/>
                    </a:cubicBezTo>
                    <a:cubicBezTo>
                      <a:pt x="1" y="22"/>
                      <a:pt x="2" y="22"/>
                      <a:pt x="3" y="23"/>
                    </a:cubicBezTo>
                    <a:cubicBezTo>
                      <a:pt x="13" y="23"/>
                      <a:pt x="13" y="23"/>
                      <a:pt x="13" y="23"/>
                    </a:cubicBezTo>
                    <a:cubicBezTo>
                      <a:pt x="13" y="0"/>
                      <a:pt x="13" y="0"/>
                      <a:pt x="13"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49" name="Freeform 148"/>
              <p:cNvSpPr>
                <a:spLocks/>
              </p:cNvSpPr>
              <p:nvPr/>
            </p:nvSpPr>
            <p:spPr bwMode="auto">
              <a:xfrm>
                <a:off x="4484688" y="4629150"/>
                <a:ext cx="3175" cy="6350"/>
              </a:xfrm>
              <a:custGeom>
                <a:avLst/>
                <a:gdLst>
                  <a:gd name="T0" fmla="*/ 1 w 1"/>
                  <a:gd name="T1" fmla="*/ 0 h 2"/>
                  <a:gd name="T2" fmla="*/ 0 w 1"/>
                  <a:gd name="T3" fmla="*/ 0 h 2"/>
                  <a:gd name="T4" fmla="*/ 0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0"/>
                      <a:pt x="0" y="0"/>
                    </a:cubicBezTo>
                    <a:cubicBezTo>
                      <a:pt x="0" y="2"/>
                      <a:pt x="0" y="2"/>
                      <a:pt x="0" y="2"/>
                    </a:cubicBezTo>
                    <a:cubicBezTo>
                      <a:pt x="0" y="2"/>
                      <a:pt x="1" y="1"/>
                      <a:pt x="1"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0" name="Freeform 149"/>
              <p:cNvSpPr>
                <a:spLocks/>
              </p:cNvSpPr>
              <p:nvPr/>
            </p:nvSpPr>
            <p:spPr bwMode="auto">
              <a:xfrm>
                <a:off x="4484688" y="4629150"/>
                <a:ext cx="42863" cy="123825"/>
              </a:xfrm>
              <a:custGeom>
                <a:avLst/>
                <a:gdLst>
                  <a:gd name="T0" fmla="*/ 9 w 14"/>
                  <a:gd name="T1" fmla="*/ 0 h 41"/>
                  <a:gd name="T2" fmla="*/ 1 w 14"/>
                  <a:gd name="T3" fmla="*/ 0 h 41"/>
                  <a:gd name="T4" fmla="*/ 0 w 14"/>
                  <a:gd name="T5" fmla="*/ 2 h 41"/>
                  <a:gd name="T6" fmla="*/ 0 w 14"/>
                  <a:gd name="T7" fmla="*/ 41 h 41"/>
                  <a:gd name="T8" fmla="*/ 14 w 14"/>
                  <a:gd name="T9" fmla="*/ 41 h 41"/>
                  <a:gd name="T10" fmla="*/ 14 w 14"/>
                  <a:gd name="T11" fmla="*/ 21 h 41"/>
                  <a:gd name="T12" fmla="*/ 9 w 14"/>
                  <a:gd name="T13" fmla="*/ 2 h 41"/>
                  <a:gd name="T14" fmla="*/ 9 w 14"/>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41">
                    <a:moveTo>
                      <a:pt x="9" y="0"/>
                    </a:moveTo>
                    <a:cubicBezTo>
                      <a:pt x="1" y="0"/>
                      <a:pt x="1" y="0"/>
                      <a:pt x="1" y="0"/>
                    </a:cubicBezTo>
                    <a:cubicBezTo>
                      <a:pt x="1" y="1"/>
                      <a:pt x="0" y="2"/>
                      <a:pt x="0" y="2"/>
                    </a:cubicBezTo>
                    <a:cubicBezTo>
                      <a:pt x="0" y="41"/>
                      <a:pt x="0" y="41"/>
                      <a:pt x="0" y="41"/>
                    </a:cubicBezTo>
                    <a:cubicBezTo>
                      <a:pt x="14" y="41"/>
                      <a:pt x="14" y="41"/>
                      <a:pt x="14" y="41"/>
                    </a:cubicBezTo>
                    <a:cubicBezTo>
                      <a:pt x="14" y="21"/>
                      <a:pt x="14" y="21"/>
                      <a:pt x="14" y="21"/>
                    </a:cubicBezTo>
                    <a:cubicBezTo>
                      <a:pt x="11" y="16"/>
                      <a:pt x="9" y="9"/>
                      <a:pt x="9" y="2"/>
                    </a:cubicBezTo>
                    <a:cubicBezTo>
                      <a:pt x="9" y="2"/>
                      <a:pt x="9" y="1"/>
                      <a:pt x="9"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1" name="Freeform 150"/>
              <p:cNvSpPr>
                <a:spLocks/>
              </p:cNvSpPr>
              <p:nvPr/>
            </p:nvSpPr>
            <p:spPr bwMode="auto">
              <a:xfrm>
                <a:off x="4533901" y="4705350"/>
                <a:ext cx="39688" cy="47625"/>
              </a:xfrm>
              <a:custGeom>
                <a:avLst/>
                <a:gdLst>
                  <a:gd name="T0" fmla="*/ 0 w 13"/>
                  <a:gd name="T1" fmla="*/ 0 h 16"/>
                  <a:gd name="T2" fmla="*/ 0 w 13"/>
                  <a:gd name="T3" fmla="*/ 16 h 16"/>
                  <a:gd name="T4" fmla="*/ 13 w 13"/>
                  <a:gd name="T5" fmla="*/ 16 h 16"/>
                  <a:gd name="T6" fmla="*/ 13 w 13"/>
                  <a:gd name="T7" fmla="*/ 13 h 16"/>
                  <a:gd name="T8" fmla="*/ 0 w 13"/>
                  <a:gd name="T9" fmla="*/ 0 h 16"/>
                </a:gdLst>
                <a:ahLst/>
                <a:cxnLst>
                  <a:cxn ang="0">
                    <a:pos x="T0" y="T1"/>
                  </a:cxn>
                  <a:cxn ang="0">
                    <a:pos x="T2" y="T3"/>
                  </a:cxn>
                  <a:cxn ang="0">
                    <a:pos x="T4" y="T5"/>
                  </a:cxn>
                  <a:cxn ang="0">
                    <a:pos x="T6" y="T7"/>
                  </a:cxn>
                  <a:cxn ang="0">
                    <a:pos x="T8" y="T9"/>
                  </a:cxn>
                </a:cxnLst>
                <a:rect l="0" t="0" r="r" b="b"/>
                <a:pathLst>
                  <a:path w="13" h="16">
                    <a:moveTo>
                      <a:pt x="0" y="0"/>
                    </a:moveTo>
                    <a:cubicBezTo>
                      <a:pt x="0" y="16"/>
                      <a:pt x="0" y="16"/>
                      <a:pt x="0" y="16"/>
                    </a:cubicBezTo>
                    <a:cubicBezTo>
                      <a:pt x="13" y="16"/>
                      <a:pt x="13" y="16"/>
                      <a:pt x="13" y="16"/>
                    </a:cubicBezTo>
                    <a:cubicBezTo>
                      <a:pt x="13" y="13"/>
                      <a:pt x="13" y="13"/>
                      <a:pt x="13" y="13"/>
                    </a:cubicBezTo>
                    <a:cubicBezTo>
                      <a:pt x="8" y="10"/>
                      <a:pt x="3" y="5"/>
                      <a:pt x="0" y="0"/>
                    </a:cubicBezTo>
                  </a:path>
                </a:pathLst>
              </a:custGeom>
              <a:solidFill>
                <a:srgbClr val="57A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2" name="Freeform 151"/>
              <p:cNvSpPr>
                <a:spLocks/>
              </p:cNvSpPr>
              <p:nvPr/>
            </p:nvSpPr>
            <p:spPr bwMode="auto">
              <a:xfrm>
                <a:off x="4579938" y="4748213"/>
                <a:ext cx="7938" cy="4763"/>
              </a:xfrm>
              <a:custGeom>
                <a:avLst/>
                <a:gdLst>
                  <a:gd name="T0" fmla="*/ 0 w 3"/>
                  <a:gd name="T1" fmla="*/ 0 h 2"/>
                  <a:gd name="T2" fmla="*/ 0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2"/>
                      <a:pt x="0" y="2"/>
                      <a:pt x="0" y="2"/>
                    </a:cubicBezTo>
                    <a:cubicBezTo>
                      <a:pt x="3" y="2"/>
                      <a:pt x="3" y="2"/>
                      <a:pt x="3" y="2"/>
                    </a:cubicBezTo>
                    <a:cubicBezTo>
                      <a:pt x="2" y="1"/>
                      <a:pt x="1" y="1"/>
                      <a:pt x="0"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3" name="Freeform 152"/>
              <p:cNvSpPr>
                <a:spLocks noEditPoints="1"/>
              </p:cNvSpPr>
              <p:nvPr/>
            </p:nvSpPr>
            <p:spPr bwMode="auto">
              <a:xfrm>
                <a:off x="4437063" y="4575175"/>
                <a:ext cx="260350" cy="250825"/>
              </a:xfrm>
              <a:custGeom>
                <a:avLst/>
                <a:gdLst>
                  <a:gd name="T0" fmla="*/ 43 w 86"/>
                  <a:gd name="T1" fmla="*/ 0 h 83"/>
                  <a:gd name="T2" fmla="*/ 86 w 86"/>
                  <a:gd name="T3" fmla="*/ 41 h 83"/>
                  <a:gd name="T4" fmla="*/ 43 w 86"/>
                  <a:gd name="T5" fmla="*/ 83 h 83"/>
                  <a:gd name="T6" fmla="*/ 0 w 86"/>
                  <a:gd name="T7" fmla="*/ 41 h 83"/>
                  <a:gd name="T8" fmla="*/ 43 w 86"/>
                  <a:gd name="T9" fmla="*/ 0 h 83"/>
                  <a:gd name="T10" fmla="*/ 7 w 86"/>
                  <a:gd name="T11" fmla="*/ 41 h 83"/>
                  <a:gd name="T12" fmla="*/ 43 w 86"/>
                  <a:gd name="T13" fmla="*/ 76 h 83"/>
                  <a:gd name="T14" fmla="*/ 79 w 86"/>
                  <a:gd name="T15" fmla="*/ 41 h 83"/>
                  <a:gd name="T16" fmla="*/ 43 w 86"/>
                  <a:gd name="T17" fmla="*/ 7 h 83"/>
                  <a:gd name="T18" fmla="*/ 7 w 86"/>
                  <a:gd name="T19"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3">
                    <a:moveTo>
                      <a:pt x="43" y="0"/>
                    </a:moveTo>
                    <a:cubicBezTo>
                      <a:pt x="67" y="0"/>
                      <a:pt x="86" y="19"/>
                      <a:pt x="86" y="41"/>
                    </a:cubicBezTo>
                    <a:cubicBezTo>
                      <a:pt x="86" y="64"/>
                      <a:pt x="67" y="83"/>
                      <a:pt x="43" y="83"/>
                    </a:cubicBezTo>
                    <a:cubicBezTo>
                      <a:pt x="19" y="83"/>
                      <a:pt x="0" y="64"/>
                      <a:pt x="0" y="41"/>
                    </a:cubicBezTo>
                    <a:cubicBezTo>
                      <a:pt x="0" y="19"/>
                      <a:pt x="19" y="0"/>
                      <a:pt x="43" y="0"/>
                    </a:cubicBezTo>
                    <a:moveTo>
                      <a:pt x="7" y="41"/>
                    </a:moveTo>
                    <a:cubicBezTo>
                      <a:pt x="7" y="60"/>
                      <a:pt x="23" y="76"/>
                      <a:pt x="43" y="76"/>
                    </a:cubicBezTo>
                    <a:cubicBezTo>
                      <a:pt x="63" y="76"/>
                      <a:pt x="79" y="60"/>
                      <a:pt x="79" y="41"/>
                    </a:cubicBezTo>
                    <a:cubicBezTo>
                      <a:pt x="79" y="22"/>
                      <a:pt x="63" y="7"/>
                      <a:pt x="43" y="7"/>
                    </a:cubicBezTo>
                    <a:cubicBezTo>
                      <a:pt x="23" y="7"/>
                      <a:pt x="7" y="22"/>
                      <a:pt x="7" y="41"/>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4" name="Freeform 153"/>
              <p:cNvSpPr>
                <a:spLocks/>
              </p:cNvSpPr>
              <p:nvPr/>
            </p:nvSpPr>
            <p:spPr bwMode="auto">
              <a:xfrm>
                <a:off x="4640263" y="4665663"/>
                <a:ext cx="36513" cy="112713"/>
              </a:xfrm>
              <a:custGeom>
                <a:avLst/>
                <a:gdLst>
                  <a:gd name="T0" fmla="*/ 0 w 12"/>
                  <a:gd name="T1" fmla="*/ 37 h 37"/>
                  <a:gd name="T2" fmla="*/ 0 w 12"/>
                  <a:gd name="T3" fmla="*/ 17 h 37"/>
                  <a:gd name="T4" fmla="*/ 10 w 12"/>
                  <a:gd name="T5" fmla="*/ 0 h 37"/>
                  <a:gd name="T6" fmla="*/ 12 w 12"/>
                  <a:gd name="T7" fmla="*/ 11 h 37"/>
                  <a:gd name="T8" fmla="*/ 0 w 12"/>
                  <a:gd name="T9" fmla="*/ 37 h 37"/>
                </a:gdLst>
                <a:ahLst/>
                <a:cxnLst>
                  <a:cxn ang="0">
                    <a:pos x="T0" y="T1"/>
                  </a:cxn>
                  <a:cxn ang="0">
                    <a:pos x="T2" y="T3"/>
                  </a:cxn>
                  <a:cxn ang="0">
                    <a:pos x="T4" y="T5"/>
                  </a:cxn>
                  <a:cxn ang="0">
                    <a:pos x="T6" y="T7"/>
                  </a:cxn>
                  <a:cxn ang="0">
                    <a:pos x="T8" y="T9"/>
                  </a:cxn>
                </a:cxnLst>
                <a:rect l="0" t="0" r="r" b="b"/>
                <a:pathLst>
                  <a:path w="12" h="37">
                    <a:moveTo>
                      <a:pt x="0" y="37"/>
                    </a:moveTo>
                    <a:cubicBezTo>
                      <a:pt x="0" y="17"/>
                      <a:pt x="0" y="17"/>
                      <a:pt x="0" y="17"/>
                    </a:cubicBezTo>
                    <a:cubicBezTo>
                      <a:pt x="0" y="10"/>
                      <a:pt x="4" y="3"/>
                      <a:pt x="10" y="0"/>
                    </a:cubicBezTo>
                    <a:cubicBezTo>
                      <a:pt x="11" y="3"/>
                      <a:pt x="12" y="7"/>
                      <a:pt x="12" y="11"/>
                    </a:cubicBezTo>
                    <a:cubicBezTo>
                      <a:pt x="12" y="21"/>
                      <a:pt x="7" y="31"/>
                      <a:pt x="0" y="37"/>
                    </a:cubicBezTo>
                    <a:close/>
                  </a:path>
                </a:pathLst>
              </a:custGeom>
              <a:solidFill>
                <a:srgbClr val="977F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5" name="Rectangle 154"/>
              <p:cNvSpPr>
                <a:spLocks noChangeArrowheads="1"/>
              </p:cNvSpPr>
              <p:nvPr/>
            </p:nvSpPr>
            <p:spPr bwMode="auto">
              <a:xfrm>
                <a:off x="4624388" y="4714875"/>
                <a:ext cx="36513" cy="3810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spTree>
    <p:extLst>
      <p:ext uri="{BB962C8B-B14F-4D97-AF65-F5344CB8AC3E}">
        <p14:creationId xmlns:p14="http://schemas.microsoft.com/office/powerpoint/2010/main" val="355432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What is HRP?</a:t>
            </a:r>
          </a:p>
        </p:txBody>
      </p:sp>
      <p:sp>
        <p:nvSpPr>
          <p:cNvPr id="6" name="Text Placeholder 5"/>
          <p:cNvSpPr>
            <a:spLocks noGrp="1"/>
          </p:cNvSpPr>
          <p:nvPr>
            <p:ph type="body" sz="quarter" idx="10"/>
          </p:nvPr>
        </p:nvSpPr>
        <p:spPr>
          <a:xfrm>
            <a:off x="274639" y="1212849"/>
            <a:ext cx="10439398" cy="4619791"/>
          </a:xfrm>
        </p:spPr>
        <p:txBody>
          <a:bodyPr/>
          <a:lstStyle/>
          <a:p>
            <a:pPr marL="342900" indent="-342900">
              <a:lnSpc>
                <a:spcPct val="114000"/>
              </a:lnSpc>
              <a:spcBef>
                <a:spcPct val="20000"/>
              </a:spcBef>
              <a:buClrTx/>
            </a:pPr>
            <a:r>
              <a:rPr lang="en-US" sz="2800" b="1" dirty="0">
                <a:solidFill>
                  <a:srgbClr val="505050"/>
                </a:solidFill>
                <a:latin typeface="Segoe UI Semilight" panose="020B0402040204020203" pitchFamily="34" charset="0"/>
                <a:cs typeface="Segoe UI Semilight" panose="020B0402040204020203" pitchFamily="34" charset="0"/>
              </a:rPr>
              <a:t>H</a:t>
            </a:r>
            <a:r>
              <a:rPr lang="en-US" sz="2800" dirty="0">
                <a:solidFill>
                  <a:srgbClr val="505050"/>
                </a:solidFill>
              </a:rPr>
              <a:t>ealth </a:t>
            </a:r>
            <a:r>
              <a:rPr lang="en-US" sz="2800" b="1" dirty="0">
                <a:solidFill>
                  <a:srgbClr val="505050"/>
                </a:solidFill>
                <a:latin typeface="Segoe UI Semilight" panose="020B0402040204020203" pitchFamily="34" charset="0"/>
                <a:cs typeface="Segoe UI Semilight" panose="020B0402040204020203" pitchFamily="34" charset="0"/>
              </a:rPr>
              <a:t>R</a:t>
            </a:r>
            <a:r>
              <a:rPr lang="en-US" sz="2800" dirty="0">
                <a:solidFill>
                  <a:srgbClr val="505050"/>
                </a:solidFill>
              </a:rPr>
              <a:t>esource </a:t>
            </a:r>
            <a:r>
              <a:rPr lang="en-US" sz="2800" b="1" dirty="0">
                <a:solidFill>
                  <a:srgbClr val="505050"/>
                </a:solidFill>
                <a:latin typeface="Segoe UI Semilight" panose="020B0402040204020203" pitchFamily="34" charset="0"/>
                <a:cs typeface="Segoe UI Semilight" panose="020B0402040204020203" pitchFamily="34" charset="0"/>
              </a:rPr>
              <a:t>P</a:t>
            </a:r>
            <a:r>
              <a:rPr lang="en-US" sz="2800" dirty="0">
                <a:solidFill>
                  <a:srgbClr val="505050"/>
                </a:solidFill>
              </a:rPr>
              <a:t>rovider</a:t>
            </a:r>
          </a:p>
          <a:p>
            <a:pPr marL="342900" indent="-342900">
              <a:lnSpc>
                <a:spcPct val="114000"/>
              </a:lnSpc>
              <a:spcBef>
                <a:spcPct val="20000"/>
              </a:spcBef>
              <a:buClrTx/>
            </a:pPr>
            <a:r>
              <a:rPr lang="en-US" sz="2800" dirty="0">
                <a:solidFill>
                  <a:srgbClr val="505050"/>
                </a:solidFill>
              </a:rPr>
              <a:t>Resource provider that provides and allows actions on Azure Stack Hub Alerts</a:t>
            </a:r>
          </a:p>
          <a:p>
            <a:pPr marL="342900" indent="-342900">
              <a:lnSpc>
                <a:spcPct val="114000"/>
              </a:lnSpc>
              <a:spcBef>
                <a:spcPct val="20000"/>
              </a:spcBef>
              <a:buClrTx/>
            </a:pPr>
            <a:r>
              <a:rPr lang="en-US" sz="2800" dirty="0">
                <a:solidFill>
                  <a:srgbClr val="505050"/>
                </a:solidFill>
              </a:rPr>
              <a:t>Resource provider that collects and displays metric data</a:t>
            </a:r>
          </a:p>
          <a:p>
            <a:pPr marL="342900" indent="-342900">
              <a:lnSpc>
                <a:spcPct val="114000"/>
              </a:lnSpc>
              <a:spcBef>
                <a:spcPct val="20000"/>
              </a:spcBef>
              <a:buClrTx/>
            </a:pPr>
            <a:r>
              <a:rPr lang="en-US" sz="2800" dirty="0">
                <a:solidFill>
                  <a:srgbClr val="505050"/>
                </a:solidFill>
              </a:rPr>
              <a:t>Runs as a Service Fabric service in the ‘XRP’ VM</a:t>
            </a:r>
          </a:p>
          <a:p>
            <a:pPr marL="571500" indent="-571500"/>
            <a:endParaRPr lang="en-US" sz="1800" dirty="0"/>
          </a:p>
          <a:p>
            <a:pPr marL="0" indent="0">
              <a:buNone/>
            </a:pPr>
            <a:r>
              <a:rPr lang="en-US" sz="2800" dirty="0">
                <a:solidFill>
                  <a:srgbClr val="0078D7"/>
                </a:solidFill>
              </a:rPr>
              <a:t>The HRP provides a list of Resource Providers and Infrastructure Roles to the portal UI that allows an administrator to assess the health of Azure Stack Hub elements.</a:t>
            </a:r>
          </a:p>
        </p:txBody>
      </p:sp>
    </p:spTree>
    <p:extLst>
      <p:ext uri="{BB962C8B-B14F-4D97-AF65-F5344CB8AC3E}">
        <p14:creationId xmlns:p14="http://schemas.microsoft.com/office/powerpoint/2010/main" val="81502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Data flow overview</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0384" y="1135062"/>
            <a:ext cx="7329071" cy="5410200"/>
          </a:xfrm>
          <a:prstGeom prst="rect">
            <a:avLst/>
          </a:prstGeom>
        </p:spPr>
      </p:pic>
      <p:sp>
        <p:nvSpPr>
          <p:cNvPr id="5" name="Oval 4"/>
          <p:cNvSpPr/>
          <p:nvPr/>
        </p:nvSpPr>
        <p:spPr bwMode="auto">
          <a:xfrm>
            <a:off x="3036590" y="4004779"/>
            <a:ext cx="220043" cy="224933"/>
          </a:xfrm>
          <a:prstGeom prst="ellips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1</a:t>
            </a:r>
          </a:p>
        </p:txBody>
      </p:sp>
      <p:sp>
        <p:nvSpPr>
          <p:cNvPr id="7" name="Oval 6"/>
          <p:cNvSpPr/>
          <p:nvPr/>
        </p:nvSpPr>
        <p:spPr bwMode="auto">
          <a:xfrm>
            <a:off x="4235415" y="4787152"/>
            <a:ext cx="220043" cy="224933"/>
          </a:xfrm>
          <a:prstGeom prst="ellips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2</a:t>
            </a:r>
          </a:p>
        </p:txBody>
      </p:sp>
      <p:sp>
        <p:nvSpPr>
          <p:cNvPr id="8" name="Oval 7"/>
          <p:cNvSpPr/>
          <p:nvPr/>
        </p:nvSpPr>
        <p:spPr bwMode="auto">
          <a:xfrm>
            <a:off x="4544290" y="5482324"/>
            <a:ext cx="220043" cy="224933"/>
          </a:xfrm>
          <a:prstGeom prst="ellips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3</a:t>
            </a:r>
          </a:p>
        </p:txBody>
      </p:sp>
      <p:sp>
        <p:nvSpPr>
          <p:cNvPr id="9" name="Oval 8"/>
          <p:cNvSpPr/>
          <p:nvPr/>
        </p:nvSpPr>
        <p:spPr bwMode="auto">
          <a:xfrm>
            <a:off x="5933005" y="3311235"/>
            <a:ext cx="220043" cy="224933"/>
          </a:xfrm>
          <a:prstGeom prst="ellips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4</a:t>
            </a:r>
          </a:p>
        </p:txBody>
      </p:sp>
      <p:sp>
        <p:nvSpPr>
          <p:cNvPr id="10" name="TextBox 9"/>
          <p:cNvSpPr txBox="1"/>
          <p:nvPr/>
        </p:nvSpPr>
        <p:spPr>
          <a:xfrm>
            <a:off x="7776484" y="373062"/>
            <a:ext cx="4435084" cy="6429452"/>
          </a:xfrm>
          <a:prstGeom prst="rect">
            <a:avLst/>
          </a:prstGeom>
          <a:noFill/>
        </p:spPr>
        <p:txBody>
          <a:bodyPr wrap="square" lIns="182880" tIns="146304" rIns="182880" bIns="146304" rtlCol="0">
            <a:spAutoFit/>
          </a:bodyPr>
          <a:lstStyle/>
          <a:p>
            <a:pPr marL="228600" marR="0" lvl="0" indent="-228600" algn="l" defTabSz="932742" rtl="0" eaLnBrk="1" fontAlgn="auto" latinLnBrk="0" hangingPunct="1">
              <a:lnSpc>
                <a:spcPct val="90000"/>
              </a:lnSpc>
              <a:spcBef>
                <a:spcPts val="0"/>
              </a:spcBef>
              <a:spcAft>
                <a:spcPts val="600"/>
              </a:spcAft>
              <a:buClrTx/>
              <a:buSzTx/>
              <a:buFont typeface="+mj-lt"/>
              <a:buAutoNum type="arabicPeriod"/>
              <a:tabLst/>
              <a:defRPr/>
            </a:pPr>
            <a:r>
              <a:rPr kumimoji="0" lang="en-US" b="1"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Raw data collected from hosts and VMs.</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Faults</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Metric data</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Heartbeats</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Telemetry events</a:t>
            </a:r>
          </a:p>
          <a:p>
            <a:pPr marL="694971" marR="0" lvl="1" indent="-228600" fontAlgn="auto">
              <a:lnSpc>
                <a:spcPct val="90000"/>
              </a:lnSpc>
              <a:spcBef>
                <a:spcPts val="0"/>
              </a:spcBef>
              <a:spcAft>
                <a:spcPts val="600"/>
              </a:spcAft>
              <a:buClrTx/>
              <a:buSzTx/>
              <a:buFont typeface="+mj-lt"/>
              <a:buAutoNum type="alphaLcParenR"/>
              <a:tabLst/>
              <a:defRPr/>
            </a:pPr>
            <a:r>
              <a:rPr lang="en-US" sz="1400" b="1" dirty="0">
                <a:solidFill>
                  <a:srgbClr val="505050"/>
                </a:solidFill>
                <a:latin typeface="Segoe UI Light" panose="020B0502040204020203" pitchFamily="34" charset="0"/>
                <a:cs typeface="Segoe UI Light" panose="020B0502040204020203" pitchFamily="34" charset="0"/>
              </a:rPr>
              <a:t>Audit logs</a:t>
            </a:r>
          </a:p>
          <a:p>
            <a:pPr marL="228600" indent="-228600">
              <a:lnSpc>
                <a:spcPct val="90000"/>
              </a:lnSpc>
              <a:spcAft>
                <a:spcPts val="600"/>
              </a:spcAft>
              <a:buFont typeface="+mj-lt"/>
              <a:buAutoNum type="arabicPeriod"/>
              <a:defRPr/>
            </a:pPr>
            <a:r>
              <a:rPr lang="en-US" b="1" dirty="0">
                <a:solidFill>
                  <a:srgbClr val="0078D7"/>
                </a:solidFill>
                <a:latin typeface="Segoe UI Light" panose="020B0502040204020203" pitchFamily="34" charset="0"/>
                <a:cs typeface="Segoe UI Light" panose="020B0502040204020203" pitchFamily="34" charset="0"/>
              </a:rPr>
              <a:t>Monitoring system accesses the RAW data to process:</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Faults =&gt; Alerts</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Metrics aggregation</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Delete old data</a:t>
            </a:r>
          </a:p>
          <a:p>
            <a:pPr marL="228600" indent="-228600">
              <a:lnSpc>
                <a:spcPct val="90000"/>
              </a:lnSpc>
              <a:spcAft>
                <a:spcPts val="600"/>
              </a:spcAft>
              <a:buFont typeface="+mj-lt"/>
              <a:buAutoNum type="arabicPeriod"/>
              <a:defRPr/>
            </a:pPr>
            <a:r>
              <a:rPr lang="en-US" b="1" dirty="0">
                <a:solidFill>
                  <a:srgbClr val="0078D7"/>
                </a:solidFill>
                <a:latin typeface="Segoe UI Light" panose="020B0502040204020203" pitchFamily="34" charset="0"/>
                <a:cs typeface="Segoe UI Light" panose="020B0502040204020203" pitchFamily="34" charset="0"/>
              </a:rPr>
              <a:t>Telemetry subsystem extracts telemetry events and sends them to Microsoft through normal telemetry interface (UTC)</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Data is later analyzed at Microsoft to understand stamp behavior (telemetry sending can be disabled)</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We upload all Alerts</a:t>
            </a:r>
          </a:p>
          <a:p>
            <a:pPr marL="228600" indent="-228600">
              <a:lnSpc>
                <a:spcPct val="90000"/>
              </a:lnSpc>
              <a:spcAft>
                <a:spcPts val="600"/>
              </a:spcAft>
              <a:buFont typeface="+mj-lt"/>
              <a:buAutoNum type="arabicPeriod"/>
              <a:defRPr/>
            </a:pPr>
            <a:r>
              <a:rPr lang="en-US" b="1" dirty="0">
                <a:solidFill>
                  <a:srgbClr val="0078D7"/>
                </a:solidFill>
                <a:latin typeface="Segoe UI Light" panose="020B0502040204020203" pitchFamily="34" charset="0"/>
                <a:cs typeface="Segoe UI Light" panose="020B0502040204020203" pitchFamily="34" charset="0"/>
              </a:rPr>
              <a:t>Response to external component calls:</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Alert list and details</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Region Health</a:t>
            </a:r>
          </a:p>
          <a:p>
            <a:pPr marL="694971" lvl="1" indent="-228600">
              <a:lnSpc>
                <a:spcPct val="90000"/>
              </a:lnSpc>
              <a:spcAft>
                <a:spcPts val="600"/>
              </a:spcAft>
              <a:buFont typeface="+mj-lt"/>
              <a:buAutoNum type="alphaLcParenR"/>
              <a:defRPr/>
            </a:pPr>
            <a:r>
              <a:rPr lang="en-US" sz="1400" b="1" dirty="0">
                <a:solidFill>
                  <a:srgbClr val="505050"/>
                </a:solidFill>
                <a:latin typeface="Segoe UI Light" panose="020B0502040204020203" pitchFamily="34" charset="0"/>
                <a:cs typeface="Segoe UI Light" panose="020B0502040204020203" pitchFamily="34" charset="0"/>
              </a:rPr>
              <a:t>List of registered RPs and Resources</a:t>
            </a:r>
          </a:p>
        </p:txBody>
      </p:sp>
      <p:sp>
        <p:nvSpPr>
          <p:cNvPr id="11" name="TextBox 10">
            <a:extLst>
              <a:ext uri="{FF2B5EF4-FFF2-40B4-BE49-F238E27FC236}">
                <a16:creationId xmlns:a16="http://schemas.microsoft.com/office/drawing/2014/main" id="{95C578A3-F497-48D4-AED2-AC7C3AA44681}"/>
              </a:ext>
            </a:extLst>
          </p:cNvPr>
          <p:cNvSpPr txBox="1"/>
          <p:nvPr/>
        </p:nvSpPr>
        <p:spPr>
          <a:xfrm>
            <a:off x="6523037" y="1668462"/>
            <a:ext cx="1367394" cy="794064"/>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lang="en-US" b="1" dirty="0">
                <a:solidFill>
                  <a:srgbClr val="0078D7"/>
                </a:solidFill>
                <a:latin typeface="Segoe UI" panose="020B0502040204020203" pitchFamily="34" charset="0"/>
                <a:cs typeface="Segoe UI" panose="020B0502040204020203" pitchFamily="34" charset="0"/>
              </a:rPr>
              <a:t>Admin Portal</a:t>
            </a:r>
          </a:p>
        </p:txBody>
      </p:sp>
    </p:spTree>
    <p:extLst>
      <p:ext uri="{BB962C8B-B14F-4D97-AF65-F5344CB8AC3E}">
        <p14:creationId xmlns:p14="http://schemas.microsoft.com/office/powerpoint/2010/main" val="3663223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Registration with monitoring</a:t>
            </a:r>
          </a:p>
        </p:txBody>
      </p:sp>
      <p:sp>
        <p:nvSpPr>
          <p:cNvPr id="6" name="Text Placeholder 5"/>
          <p:cNvSpPr>
            <a:spLocks noGrp="1"/>
          </p:cNvSpPr>
          <p:nvPr>
            <p:ph type="body" sz="quarter" idx="10"/>
          </p:nvPr>
        </p:nvSpPr>
        <p:spPr>
          <a:xfrm>
            <a:off x="274637" y="1058862"/>
            <a:ext cx="11048998" cy="5980099"/>
          </a:xfrm>
        </p:spPr>
        <p:txBody>
          <a:bodyPr/>
          <a:lstStyle/>
          <a:p>
            <a:pPr marL="0" indent="0">
              <a:spcAft>
                <a:spcPts val="600"/>
              </a:spcAft>
              <a:buNone/>
            </a:pPr>
            <a:r>
              <a:rPr lang="en-US" sz="2800" dirty="0">
                <a:solidFill>
                  <a:srgbClr val="0078D7"/>
                </a:solidFill>
              </a:rPr>
              <a:t>All foundational RPs are registered with HRP during deployment (or redeployment during patch and update)</a:t>
            </a:r>
          </a:p>
          <a:p>
            <a:pPr marL="342900" lvl="1" indent="-342900">
              <a:spcAft>
                <a:spcPts val="600"/>
              </a:spcAft>
            </a:pPr>
            <a:r>
              <a:rPr lang="en-US" sz="1800" dirty="0">
                <a:solidFill>
                  <a:srgbClr val="505050"/>
                </a:solidFill>
                <a:latin typeface="+mj-lt"/>
              </a:rPr>
              <a:t>Value-add RPs, like SQL/MySQL do not currently register with HRP, but that is the intention for future enhancement</a:t>
            </a:r>
          </a:p>
          <a:p>
            <a:pPr marL="0" indent="0">
              <a:spcAft>
                <a:spcPts val="600"/>
              </a:spcAft>
              <a:buNone/>
            </a:pPr>
            <a:r>
              <a:rPr lang="en-US" sz="2800" dirty="0">
                <a:solidFill>
                  <a:srgbClr val="0078D7"/>
                </a:solidFill>
              </a:rPr>
              <a:t>Each registration provides:</a:t>
            </a:r>
          </a:p>
          <a:p>
            <a:pPr marL="342900" lvl="1" indent="-342900">
              <a:spcAft>
                <a:spcPts val="600"/>
              </a:spcAft>
            </a:pPr>
            <a:r>
              <a:rPr lang="en-US" sz="1800" dirty="0">
                <a:solidFill>
                  <a:srgbClr val="505050"/>
                </a:solidFill>
                <a:latin typeface="+mj-lt"/>
              </a:rPr>
              <a:t>RP Display Name</a:t>
            </a:r>
          </a:p>
          <a:p>
            <a:pPr marL="342900" lvl="1" indent="-342900">
              <a:spcAft>
                <a:spcPts val="600"/>
              </a:spcAft>
            </a:pPr>
            <a:r>
              <a:rPr lang="en-US" sz="1800" dirty="0">
                <a:solidFill>
                  <a:srgbClr val="505050"/>
                </a:solidFill>
                <a:latin typeface="+mj-lt"/>
              </a:rPr>
              <a:t>Storage Account dedicated to monitoring</a:t>
            </a:r>
          </a:p>
          <a:p>
            <a:pPr marL="342900" lvl="1" indent="-342900">
              <a:spcAft>
                <a:spcPts val="600"/>
              </a:spcAft>
            </a:pPr>
            <a:r>
              <a:rPr lang="en-US" sz="1800" dirty="0">
                <a:solidFill>
                  <a:srgbClr val="505050"/>
                </a:solidFill>
                <a:latin typeface="+mj-lt"/>
              </a:rPr>
              <a:t>Alert templates</a:t>
            </a:r>
          </a:p>
          <a:p>
            <a:pPr marL="0" indent="0">
              <a:spcAft>
                <a:spcPts val="600"/>
              </a:spcAft>
              <a:buNone/>
            </a:pPr>
            <a:r>
              <a:rPr lang="en-US" sz="2800" dirty="0">
                <a:solidFill>
                  <a:srgbClr val="0078D7"/>
                </a:solidFill>
              </a:rPr>
              <a:t>Infra resources are also registered and linked to RP</a:t>
            </a:r>
          </a:p>
          <a:p>
            <a:pPr marL="0" indent="0">
              <a:spcAft>
                <a:spcPts val="600"/>
              </a:spcAft>
              <a:buNone/>
            </a:pPr>
            <a:r>
              <a:rPr lang="en-US" sz="2800" dirty="0">
                <a:solidFill>
                  <a:srgbClr val="0078D7"/>
                </a:solidFill>
              </a:rPr>
              <a:t>The registration data is used to determine which RPs/resources are healthy and which require attention</a:t>
            </a:r>
          </a:p>
          <a:p>
            <a:pPr marL="0" indent="0">
              <a:spcAft>
                <a:spcPts val="600"/>
              </a:spcAft>
              <a:buNone/>
            </a:pPr>
            <a:r>
              <a:rPr lang="en-US" sz="2800" dirty="0">
                <a:solidFill>
                  <a:srgbClr val="0078D7"/>
                </a:solidFill>
              </a:rPr>
              <a:t>Alert templates determine which alerts will be shown to the user</a:t>
            </a:r>
          </a:p>
          <a:p>
            <a:pPr marL="342900" lvl="1" indent="-342900">
              <a:spcAft>
                <a:spcPts val="600"/>
              </a:spcAft>
            </a:pPr>
            <a:r>
              <a:rPr lang="en-US" sz="1800" dirty="0">
                <a:solidFill>
                  <a:srgbClr val="505050"/>
                </a:solidFill>
                <a:latin typeface="+mj-lt"/>
              </a:rPr>
              <a:t>Each RP therefore defines its own alerts and declares them to the HRP</a:t>
            </a:r>
          </a:p>
        </p:txBody>
      </p:sp>
    </p:spTree>
    <p:extLst>
      <p:ext uri="{BB962C8B-B14F-4D97-AF65-F5344CB8AC3E}">
        <p14:creationId xmlns:p14="http://schemas.microsoft.com/office/powerpoint/2010/main" val="2045263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636292"/>
            <a:ext cx="11887200" cy="2179058"/>
          </a:xfrm>
        </p:spPr>
        <p:txBody>
          <a:bodyPr/>
          <a:lstStyle/>
          <a:p>
            <a:r>
              <a:rPr lang="en-US" dirty="0"/>
              <a:t>Alert Remediation for Azure Stack Hub Infrastructure</a:t>
            </a:r>
          </a:p>
        </p:txBody>
      </p:sp>
    </p:spTree>
    <p:extLst>
      <p:ext uri="{BB962C8B-B14F-4D97-AF65-F5344CB8AC3E}">
        <p14:creationId xmlns:p14="http://schemas.microsoft.com/office/powerpoint/2010/main" val="123780711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7" y="1212850"/>
            <a:ext cx="12161837" cy="4499693"/>
          </a:xfrm>
        </p:spPr>
        <p:txBody>
          <a:bodyPr/>
          <a:lstStyle/>
          <a:p>
            <a:pPr marL="0" indent="0">
              <a:buNone/>
            </a:pPr>
            <a:r>
              <a:rPr lang="en-US" sz="2800" dirty="0">
                <a:solidFill>
                  <a:srgbClr val="0078D7"/>
                </a:solidFill>
              </a:rPr>
              <a:t>Principles:</a:t>
            </a:r>
          </a:p>
          <a:p>
            <a:r>
              <a:rPr lang="en-US" sz="1800" dirty="0">
                <a:solidFill>
                  <a:srgbClr val="505050"/>
                </a:solidFill>
              </a:rPr>
              <a:t>Administrative </a:t>
            </a:r>
            <a:r>
              <a:rPr lang="en-US" sz="1800" b="1" dirty="0">
                <a:solidFill>
                  <a:srgbClr val="505050"/>
                </a:solidFill>
              </a:rPr>
              <a:t>actions </a:t>
            </a:r>
            <a:r>
              <a:rPr lang="en-US" sz="1800" dirty="0">
                <a:solidFill>
                  <a:srgbClr val="505050"/>
                </a:solidFill>
              </a:rPr>
              <a:t>driven by </a:t>
            </a:r>
            <a:r>
              <a:rPr lang="en-US" sz="1800" b="1" dirty="0">
                <a:solidFill>
                  <a:srgbClr val="505050"/>
                </a:solidFill>
              </a:rPr>
              <a:t>alerts</a:t>
            </a:r>
          </a:p>
          <a:p>
            <a:r>
              <a:rPr lang="en-US" sz="1800" dirty="0">
                <a:solidFill>
                  <a:srgbClr val="505050"/>
                </a:solidFill>
              </a:rPr>
              <a:t>Resource action hierarchy – how actions are applied when recovering functionality</a:t>
            </a:r>
          </a:p>
          <a:p>
            <a:pPr marL="241300" lvl="1" indent="0">
              <a:buNone/>
            </a:pPr>
            <a:endParaRPr lang="en-US" dirty="0"/>
          </a:p>
          <a:p>
            <a:pPr marL="241300" lvl="1" indent="0">
              <a:buNone/>
            </a:pPr>
            <a:endParaRPr lang="en-US" dirty="0"/>
          </a:p>
          <a:p>
            <a:pPr marL="241300" lvl="1" indent="0">
              <a:buNone/>
            </a:pPr>
            <a:endParaRPr lang="en-US" dirty="0"/>
          </a:p>
          <a:p>
            <a:pPr marL="241300" lvl="1" indent="0">
              <a:buNone/>
            </a:pPr>
            <a:endParaRPr lang="en-US" dirty="0"/>
          </a:p>
          <a:p>
            <a:pPr lvl="1" indent="-342900"/>
            <a:endParaRPr lang="en-US" dirty="0"/>
          </a:p>
          <a:p>
            <a:pPr marL="0" indent="0">
              <a:buNone/>
            </a:pPr>
            <a:r>
              <a:rPr lang="en-US" sz="2800" dirty="0">
                <a:solidFill>
                  <a:srgbClr val="0078D7"/>
                </a:solidFill>
              </a:rPr>
              <a:t>(Some scenarios may require Privileged Endpoint access)</a:t>
            </a:r>
          </a:p>
          <a:p>
            <a:pPr marL="0" indent="0">
              <a:buNone/>
            </a:pPr>
            <a:endParaRPr lang="en-US" dirty="0"/>
          </a:p>
        </p:txBody>
      </p:sp>
      <p:sp>
        <p:nvSpPr>
          <p:cNvPr id="3" name="Title 2"/>
          <p:cNvSpPr>
            <a:spLocks noGrp="1"/>
          </p:cNvSpPr>
          <p:nvPr>
            <p:ph type="title"/>
          </p:nvPr>
        </p:nvSpPr>
        <p:spPr/>
        <p:txBody>
          <a:bodyPr/>
          <a:lstStyle/>
          <a:p>
            <a:r>
              <a:rPr lang="en-US" dirty="0">
                <a:solidFill>
                  <a:srgbClr val="505050"/>
                </a:solidFill>
              </a:rPr>
              <a:t>Infrastructure operations (Actions)</a:t>
            </a:r>
          </a:p>
        </p:txBody>
      </p:sp>
      <p:graphicFrame>
        <p:nvGraphicFramePr>
          <p:cNvPr id="2" name="Table 1"/>
          <p:cNvGraphicFramePr>
            <a:graphicFrameLocks noGrp="1"/>
          </p:cNvGraphicFramePr>
          <p:nvPr>
            <p:extLst>
              <p:ext uri="{D42A27DB-BD31-4B8C-83A1-F6EECF244321}">
                <p14:modId xmlns:p14="http://schemas.microsoft.com/office/powerpoint/2010/main" val="1749186986"/>
              </p:ext>
            </p:extLst>
          </p:nvPr>
        </p:nvGraphicFramePr>
        <p:xfrm>
          <a:off x="427037" y="2834005"/>
          <a:ext cx="9144000" cy="1137920"/>
        </p:xfrm>
        <a:graphic>
          <a:graphicData uri="http://schemas.openxmlformats.org/drawingml/2006/table">
            <a:tbl>
              <a:tblPr firstRow="1" bandRow="1">
                <a:tableStyleId>{5C22544A-7EE6-4342-B048-85BDC9FD1C3A}</a:tableStyleId>
              </a:tblPr>
              <a:tblGrid>
                <a:gridCol w="3810000">
                  <a:extLst>
                    <a:ext uri="{9D8B030D-6E8A-4147-A177-3AD203B41FA5}">
                      <a16:colId xmlns:a16="http://schemas.microsoft.com/office/drawing/2014/main" val="3748756584"/>
                    </a:ext>
                  </a:extLst>
                </a:gridCol>
                <a:gridCol w="5334000">
                  <a:extLst>
                    <a:ext uri="{9D8B030D-6E8A-4147-A177-3AD203B41FA5}">
                      <a16:colId xmlns:a16="http://schemas.microsoft.com/office/drawing/2014/main" val="903812291"/>
                    </a:ext>
                  </a:extLst>
                </a:gridCol>
              </a:tblGrid>
              <a:tr h="370840">
                <a:tc>
                  <a:txBody>
                    <a:bodyPr/>
                    <a:lstStyle/>
                    <a:p>
                      <a:pPr algn="ctr"/>
                      <a:r>
                        <a:rPr lang="en-US" sz="2000" dirty="0">
                          <a:latin typeface="+mn-lt"/>
                        </a:rPr>
                        <a:t>Resources</a:t>
                      </a:r>
                    </a:p>
                  </a:txBody>
                  <a:tcP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tcPr>
                </a:tc>
                <a:tc>
                  <a:txBody>
                    <a:bodyPr/>
                    <a:lstStyle/>
                    <a:p>
                      <a:pPr algn="ctr"/>
                      <a:r>
                        <a:rPr lang="en-US" sz="2000" dirty="0">
                          <a:latin typeface="+mn-lt"/>
                        </a:rPr>
                        <a:t>Available Actions</a:t>
                      </a:r>
                    </a:p>
                  </a:txBody>
                  <a:tcP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tcPr>
                </a:tc>
                <a:extLst>
                  <a:ext uri="{0D108BD9-81ED-4DB2-BD59-A6C34878D82A}">
                    <a16:rowId xmlns:a16="http://schemas.microsoft.com/office/drawing/2014/main" val="2485117062"/>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rgbClr val="505050"/>
                          </a:solidFill>
                          <a:latin typeface="+mj-lt"/>
                        </a:rPr>
                        <a:t>Infrastructure Role Instance</a:t>
                      </a:r>
                    </a:p>
                  </a:txBody>
                  <a:tcPr anchor="ct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600" dirty="0">
                          <a:solidFill>
                            <a:srgbClr val="505050"/>
                          </a:solidFill>
                          <a:latin typeface="+mj-lt"/>
                        </a:rPr>
                        <a:t>Start, Shutdown, Restart</a:t>
                      </a:r>
                    </a:p>
                  </a:txBody>
                  <a:tcPr anchor="ct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8614410"/>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dirty="0">
                          <a:solidFill>
                            <a:srgbClr val="505050"/>
                          </a:solidFill>
                          <a:latin typeface="+mj-lt"/>
                        </a:rPr>
                        <a:t>Scale Unit Node</a:t>
                      </a:r>
                    </a:p>
                  </a:txBody>
                  <a:tcPr anchor="ctr">
                    <a:lnL w="6350" cap="flat" cmpd="sng" algn="ctr">
                      <a:solidFill>
                        <a:srgbClr val="0078D7"/>
                      </a:solidFill>
                      <a:prstDash val="solid"/>
                      <a:round/>
                      <a:headEnd type="none" w="med" len="med"/>
                      <a:tailEnd type="none" w="med" len="med"/>
                    </a:lnL>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tc>
                  <a:txBody>
                    <a:bodyPr/>
                    <a:lstStyle/>
                    <a:p>
                      <a:r>
                        <a:rPr lang="en-US" sz="1600" dirty="0">
                          <a:solidFill>
                            <a:srgbClr val="505050"/>
                          </a:solidFill>
                          <a:latin typeface="+mj-lt"/>
                        </a:rPr>
                        <a:t>Repair, Drain/Resume, Shutdown, Power Off, Power On</a:t>
                      </a:r>
                    </a:p>
                  </a:txBody>
                  <a:tcPr anchor="ctr">
                    <a:lnR w="6350" cap="flat" cmpd="sng" algn="ctr">
                      <a:solidFill>
                        <a:srgbClr val="0078D7"/>
                      </a:solidFill>
                      <a:prstDash val="solid"/>
                      <a:round/>
                      <a:headEnd type="none" w="med" len="med"/>
                      <a:tailEnd type="none" w="med" len="med"/>
                    </a:lnR>
                    <a:lnT w="6350" cap="flat" cmpd="sng" algn="ctr">
                      <a:solidFill>
                        <a:srgbClr val="0078D7"/>
                      </a:solidFill>
                      <a:prstDash val="solid"/>
                      <a:round/>
                      <a:headEnd type="none" w="med" len="med"/>
                      <a:tailEnd type="none" w="med" len="med"/>
                    </a:lnT>
                    <a:lnB w="635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2698656537"/>
                  </a:ext>
                </a:extLst>
              </a:tr>
            </a:tbl>
          </a:graphicData>
        </a:graphic>
      </p:graphicFrame>
    </p:spTree>
    <p:extLst>
      <p:ext uri="{BB962C8B-B14F-4D97-AF65-F5344CB8AC3E}">
        <p14:creationId xmlns:p14="http://schemas.microsoft.com/office/powerpoint/2010/main" val="51238739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5401479"/>
          </a:xfrm>
        </p:spPr>
        <p:txBody>
          <a:bodyPr/>
          <a:lstStyle/>
          <a:p>
            <a:pPr marL="0" indent="0">
              <a:buNone/>
            </a:pPr>
            <a:r>
              <a:rPr lang="en-US" sz="2800" dirty="0">
                <a:solidFill>
                  <a:srgbClr val="0078D7"/>
                </a:solidFill>
              </a:rPr>
              <a:t>Example scenario: </a:t>
            </a:r>
            <a:r>
              <a:rPr lang="en-US" sz="2800" i="1" dirty="0">
                <a:solidFill>
                  <a:srgbClr val="0078D7"/>
                </a:solidFill>
              </a:rPr>
              <a:t>An Infrastructure Role Instance is unresponsive and its functionality needs to be restored</a:t>
            </a:r>
            <a:r>
              <a:rPr lang="en-US" sz="2800" dirty="0">
                <a:solidFill>
                  <a:srgbClr val="0078D7"/>
                </a:solidFill>
              </a:rPr>
              <a:t>.</a:t>
            </a:r>
          </a:p>
          <a:p>
            <a:pPr marL="0" indent="0">
              <a:buNone/>
            </a:pPr>
            <a:endParaRPr lang="en-US" sz="3200" dirty="0">
              <a:solidFill>
                <a:srgbClr val="505050"/>
              </a:solidFill>
            </a:endParaRPr>
          </a:p>
          <a:p>
            <a:pPr marL="0" indent="0">
              <a:buNone/>
            </a:pPr>
            <a:endParaRPr lang="en-US" sz="3200" dirty="0">
              <a:solidFill>
                <a:srgbClr val="505050"/>
              </a:solidFill>
            </a:endParaRPr>
          </a:p>
          <a:p>
            <a:pPr marL="0" indent="0">
              <a:buNone/>
            </a:pPr>
            <a:endParaRPr lang="en-US" sz="3200" dirty="0">
              <a:solidFill>
                <a:srgbClr val="505050"/>
              </a:solidFill>
            </a:endParaRPr>
          </a:p>
          <a:p>
            <a:pPr marL="0" indent="0">
              <a:spcBef>
                <a:spcPts val="0"/>
              </a:spcBef>
              <a:spcAft>
                <a:spcPts val="600"/>
              </a:spcAft>
              <a:buNone/>
            </a:pPr>
            <a:r>
              <a:rPr lang="en-US" sz="2800" dirty="0">
                <a:solidFill>
                  <a:srgbClr val="353535"/>
                </a:solidFill>
              </a:rPr>
              <a:t>Available Actions</a:t>
            </a:r>
          </a:p>
          <a:p>
            <a:pPr>
              <a:spcBef>
                <a:spcPts val="0"/>
              </a:spcBef>
              <a:spcAft>
                <a:spcPts val="600"/>
              </a:spcAft>
            </a:pPr>
            <a:r>
              <a:rPr lang="en-US" sz="2400" dirty="0">
                <a:solidFill>
                  <a:srgbClr val="505050"/>
                </a:solidFill>
              </a:rPr>
              <a:t>Start</a:t>
            </a:r>
          </a:p>
          <a:p>
            <a:pPr>
              <a:spcBef>
                <a:spcPts val="0"/>
              </a:spcBef>
              <a:spcAft>
                <a:spcPts val="600"/>
              </a:spcAft>
            </a:pPr>
            <a:r>
              <a:rPr lang="en-US" sz="2400" dirty="0">
                <a:solidFill>
                  <a:srgbClr val="505050"/>
                </a:solidFill>
              </a:rPr>
              <a:t>Shutdown</a:t>
            </a:r>
          </a:p>
          <a:p>
            <a:pPr>
              <a:spcBef>
                <a:spcPts val="0"/>
              </a:spcBef>
              <a:spcAft>
                <a:spcPts val="600"/>
              </a:spcAft>
            </a:pPr>
            <a:r>
              <a:rPr lang="en-US" sz="2400" dirty="0">
                <a:solidFill>
                  <a:srgbClr val="505050"/>
                </a:solidFill>
              </a:rPr>
              <a:t>Restart*</a:t>
            </a:r>
          </a:p>
          <a:p>
            <a:pPr marL="0" indent="0">
              <a:spcBef>
                <a:spcPts val="0"/>
              </a:spcBef>
              <a:spcAft>
                <a:spcPts val="600"/>
              </a:spcAft>
              <a:buNone/>
            </a:pPr>
            <a:endParaRPr lang="en-US" sz="1800" dirty="0">
              <a:solidFill>
                <a:srgbClr val="0078D7"/>
              </a:solidFill>
            </a:endParaRPr>
          </a:p>
          <a:p>
            <a:pPr marL="0" indent="0">
              <a:spcBef>
                <a:spcPts val="0"/>
              </a:spcBef>
              <a:spcAft>
                <a:spcPts val="600"/>
              </a:spcAft>
              <a:buNone/>
            </a:pPr>
            <a:r>
              <a:rPr lang="en-US" sz="2800" dirty="0">
                <a:solidFill>
                  <a:srgbClr val="353535"/>
                </a:solidFill>
              </a:rPr>
              <a:t>*</a:t>
            </a:r>
            <a:r>
              <a:rPr lang="en-US" sz="2800" b="1" dirty="0">
                <a:solidFill>
                  <a:srgbClr val="353535"/>
                </a:solidFill>
              </a:rPr>
              <a:t>Restart</a:t>
            </a:r>
            <a:r>
              <a:rPr lang="en-US" sz="2800" dirty="0">
                <a:solidFill>
                  <a:srgbClr val="353535"/>
                </a:solidFill>
              </a:rPr>
              <a:t> is implemented as a logic that orchestrates</a:t>
            </a:r>
          </a:p>
          <a:p>
            <a:pPr marL="342900" lvl="1" indent="-342900">
              <a:spcBef>
                <a:spcPts val="0"/>
              </a:spcBef>
              <a:spcAft>
                <a:spcPts val="600"/>
              </a:spcAft>
            </a:pPr>
            <a:r>
              <a:rPr lang="en-US" dirty="0">
                <a:solidFill>
                  <a:srgbClr val="505050"/>
                </a:solidFill>
                <a:latin typeface="+mj-lt"/>
              </a:rPr>
              <a:t>Shutdown (Guest OS using IC), Turn Off VM, Start VM</a:t>
            </a:r>
          </a:p>
        </p:txBody>
      </p:sp>
      <p:sp>
        <p:nvSpPr>
          <p:cNvPr id="3" name="Title 2"/>
          <p:cNvSpPr>
            <a:spLocks noGrp="1"/>
          </p:cNvSpPr>
          <p:nvPr>
            <p:ph type="title"/>
          </p:nvPr>
        </p:nvSpPr>
        <p:spPr/>
        <p:txBody>
          <a:bodyPr/>
          <a:lstStyle/>
          <a:p>
            <a:r>
              <a:rPr lang="en-US" dirty="0">
                <a:solidFill>
                  <a:srgbClr val="505050"/>
                </a:solidFill>
              </a:rPr>
              <a:t>Infrastructure role instances</a:t>
            </a:r>
          </a:p>
        </p:txBody>
      </p:sp>
      <p:sp>
        <p:nvSpPr>
          <p:cNvPr id="5" name="Rectangle 4"/>
          <p:cNvSpPr/>
          <p:nvPr/>
        </p:nvSpPr>
        <p:spPr bwMode="auto">
          <a:xfrm>
            <a:off x="503237" y="2506662"/>
            <a:ext cx="1447800" cy="685800"/>
          </a:xfrm>
          <a:prstGeom prst="rect">
            <a:avLst/>
          </a:prstGeom>
          <a:noFill/>
          <a:ln>
            <a:solidFill>
              <a:srgbClr val="505050"/>
            </a:solidFill>
            <a:headEnd type="none" w="med" len="med"/>
            <a:tailEnd type="none" w="med" len="med"/>
          </a:ln>
          <a:effectLst>
            <a:outerShdw blurRad="508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353535"/>
                </a:solidFill>
                <a:effectLst/>
                <a:uLnTx/>
                <a:uFillTx/>
                <a:latin typeface="Segoe UI Light" panose="020B0502040204020203" pitchFamily="34" charset="0"/>
                <a:cs typeface="Segoe UI Light" panose="020B0502040204020203" pitchFamily="34" charset="0"/>
              </a:rPr>
              <a:t>Fabric RP</a:t>
            </a:r>
          </a:p>
        </p:txBody>
      </p:sp>
      <p:sp>
        <p:nvSpPr>
          <p:cNvPr id="6" name="Rectangle 5"/>
          <p:cNvSpPr/>
          <p:nvPr/>
        </p:nvSpPr>
        <p:spPr bwMode="auto">
          <a:xfrm>
            <a:off x="3398837" y="2506662"/>
            <a:ext cx="1447800" cy="685800"/>
          </a:xfrm>
          <a:prstGeom prst="rect">
            <a:avLst/>
          </a:prstGeom>
          <a:noFill/>
          <a:ln>
            <a:solidFill>
              <a:srgbClr val="505050"/>
            </a:solidFill>
            <a:headEnd type="none" w="med" len="med"/>
            <a:tailEnd type="none" w="med" len="med"/>
          </a:ln>
          <a:effectLst>
            <a:outerShdw blurRad="508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353535"/>
                </a:solidFill>
                <a:effectLst/>
                <a:uLnTx/>
                <a:uFillTx/>
                <a:latin typeface="Segoe UI Light" panose="020B0502040204020203" pitchFamily="34" charset="0"/>
                <a:cs typeface="Segoe UI Light" panose="020B0502040204020203" pitchFamily="34" charset="0"/>
              </a:rPr>
              <a:t>Compute Controller</a:t>
            </a:r>
          </a:p>
        </p:txBody>
      </p:sp>
      <p:sp>
        <p:nvSpPr>
          <p:cNvPr id="7" name="Rectangle 6"/>
          <p:cNvSpPr/>
          <p:nvPr/>
        </p:nvSpPr>
        <p:spPr bwMode="auto">
          <a:xfrm>
            <a:off x="6370637" y="2506662"/>
            <a:ext cx="1447800" cy="685800"/>
          </a:xfrm>
          <a:prstGeom prst="rect">
            <a:avLst/>
          </a:prstGeom>
          <a:noFill/>
          <a:ln>
            <a:solidFill>
              <a:srgbClr val="505050"/>
            </a:solidFill>
            <a:headEnd type="none" w="med" len="med"/>
            <a:tailEnd type="none" w="med" len="med"/>
          </a:ln>
          <a:effectLst>
            <a:outerShdw blurRad="50800" dist="50800" dir="5400000" algn="ctr" rotWithShape="0">
              <a:srgbClr val="000000">
                <a:alpha val="13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353535"/>
                </a:solidFill>
                <a:effectLst/>
                <a:uLnTx/>
                <a:uFillTx/>
                <a:latin typeface="Segoe UI Light" panose="020B0502040204020203" pitchFamily="34" charset="0"/>
                <a:cs typeface="Segoe UI Light" panose="020B0502040204020203" pitchFamily="34" charset="0"/>
              </a:rPr>
              <a:t>Hyper-V</a:t>
            </a:r>
          </a:p>
        </p:txBody>
      </p:sp>
      <p:sp>
        <p:nvSpPr>
          <p:cNvPr id="8" name="Right Arrow 7"/>
          <p:cNvSpPr/>
          <p:nvPr/>
        </p:nvSpPr>
        <p:spPr bwMode="auto">
          <a:xfrm>
            <a:off x="2179637" y="27352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9" name="Right Arrow 8"/>
          <p:cNvSpPr/>
          <p:nvPr/>
        </p:nvSpPr>
        <p:spPr bwMode="auto">
          <a:xfrm>
            <a:off x="5229280" y="27352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390541284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899803"/>
          </a:xfrm>
        </p:spPr>
        <p:txBody>
          <a:bodyPr/>
          <a:lstStyle/>
          <a:p>
            <a:pPr marL="0" indent="0">
              <a:buNone/>
            </a:pPr>
            <a:r>
              <a:rPr lang="en-US" sz="2800" dirty="0">
                <a:solidFill>
                  <a:srgbClr val="0078D7"/>
                </a:solidFill>
              </a:rPr>
              <a:t>Example scenario: </a:t>
            </a:r>
            <a:r>
              <a:rPr lang="en-US" sz="2800" i="1" dirty="0">
                <a:solidFill>
                  <a:srgbClr val="0078D7"/>
                </a:solidFill>
              </a:rPr>
              <a:t>A Scale Unit Node is not responsive and its functionality needs to be restored</a:t>
            </a:r>
            <a:r>
              <a:rPr lang="en-US" sz="2800" dirty="0">
                <a:solidFill>
                  <a:srgbClr val="0078D7"/>
                </a:solidFill>
              </a:rPr>
              <a:t>.</a:t>
            </a:r>
            <a:br>
              <a:rPr lang="en-US" sz="2800" dirty="0">
                <a:solidFill>
                  <a:srgbClr val="0078D7"/>
                </a:solidFill>
              </a:rPr>
            </a:br>
            <a:endParaRPr lang="en-US" sz="1800" dirty="0">
              <a:solidFill>
                <a:srgbClr val="0078D7"/>
              </a:solidFill>
            </a:endParaRPr>
          </a:p>
          <a:p>
            <a:pPr marL="0" indent="0">
              <a:buNone/>
            </a:pPr>
            <a:r>
              <a:rPr lang="en-US" sz="2800" dirty="0">
                <a:solidFill>
                  <a:srgbClr val="0078D7"/>
                </a:solidFill>
              </a:rPr>
              <a:t>Available Actions</a:t>
            </a:r>
          </a:p>
          <a:p>
            <a:r>
              <a:rPr lang="en-US" sz="1800" dirty="0">
                <a:solidFill>
                  <a:srgbClr val="505050"/>
                </a:solidFill>
              </a:rPr>
              <a:t>Drain/Resume</a:t>
            </a:r>
          </a:p>
          <a:p>
            <a:pPr marL="342900" lvl="1" indent="0">
              <a:buNone/>
            </a:pPr>
            <a:endParaRPr lang="en-US" sz="1800" dirty="0">
              <a:solidFill>
                <a:srgbClr val="505050"/>
              </a:solidFill>
            </a:endParaRPr>
          </a:p>
          <a:p>
            <a:pPr marL="342900" lvl="1" indent="0">
              <a:buNone/>
            </a:pPr>
            <a:endParaRPr lang="en-US" sz="1800" dirty="0">
              <a:solidFill>
                <a:srgbClr val="505050"/>
              </a:solidFill>
            </a:endParaRPr>
          </a:p>
          <a:p>
            <a:pPr marL="342900" lvl="1" indent="0">
              <a:buNone/>
            </a:pPr>
            <a:endParaRPr lang="en-US" sz="1800" dirty="0">
              <a:solidFill>
                <a:srgbClr val="505050"/>
              </a:solidFill>
            </a:endParaRPr>
          </a:p>
          <a:p>
            <a:pPr marL="342900" lvl="1" indent="0">
              <a:buNone/>
            </a:pPr>
            <a:endParaRPr lang="en-US" sz="1800" dirty="0">
              <a:solidFill>
                <a:srgbClr val="505050"/>
              </a:solidFill>
            </a:endParaRPr>
          </a:p>
          <a:p>
            <a:r>
              <a:rPr lang="en-US" sz="1800" dirty="0">
                <a:solidFill>
                  <a:srgbClr val="505050"/>
                </a:solidFill>
                <a:latin typeface="+mj-lt"/>
              </a:rPr>
              <a:t>Power On/Off</a:t>
            </a:r>
          </a:p>
          <a:p>
            <a:pPr marL="0" indent="0">
              <a:buNone/>
            </a:pPr>
            <a:endParaRPr lang="en-US" dirty="0"/>
          </a:p>
          <a:p>
            <a:pPr marL="0" indent="0">
              <a:buNone/>
            </a:pPr>
            <a:endParaRPr lang="en-US" dirty="0"/>
          </a:p>
        </p:txBody>
      </p:sp>
      <p:sp>
        <p:nvSpPr>
          <p:cNvPr id="3" name="Title 2"/>
          <p:cNvSpPr>
            <a:spLocks noGrp="1"/>
          </p:cNvSpPr>
          <p:nvPr>
            <p:ph type="title"/>
          </p:nvPr>
        </p:nvSpPr>
        <p:spPr/>
        <p:txBody>
          <a:bodyPr/>
          <a:lstStyle/>
          <a:p>
            <a:r>
              <a:rPr lang="en-US" dirty="0">
                <a:solidFill>
                  <a:srgbClr val="505050"/>
                </a:solidFill>
              </a:rPr>
              <a:t>Scale unit node – Part 1</a:t>
            </a:r>
          </a:p>
        </p:txBody>
      </p:sp>
      <p:sp>
        <p:nvSpPr>
          <p:cNvPr id="15" name="Rectangle 14"/>
          <p:cNvSpPr/>
          <p:nvPr/>
        </p:nvSpPr>
        <p:spPr bwMode="auto">
          <a:xfrm>
            <a:off x="433305" y="483778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Fabric RP</a:t>
            </a:r>
          </a:p>
        </p:txBody>
      </p:sp>
      <p:sp>
        <p:nvSpPr>
          <p:cNvPr id="16" name="Rectangle 15"/>
          <p:cNvSpPr/>
          <p:nvPr/>
        </p:nvSpPr>
        <p:spPr bwMode="auto">
          <a:xfrm>
            <a:off x="3328905" y="483778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Compute Controller</a:t>
            </a:r>
          </a:p>
        </p:txBody>
      </p:sp>
      <p:sp>
        <p:nvSpPr>
          <p:cNvPr id="17" name="Rectangle 16"/>
          <p:cNvSpPr/>
          <p:nvPr/>
        </p:nvSpPr>
        <p:spPr bwMode="auto">
          <a:xfrm>
            <a:off x="6300705" y="483778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Enterprise Cloud </a:t>
            </a:r>
            <a:r>
              <a:rPr lang="en-US" dirty="0" err="1">
                <a:solidFill>
                  <a:srgbClr val="0078D7"/>
                </a:solidFill>
                <a:latin typeface="Segoe UI Light" panose="020B0502040204020203" pitchFamily="34" charset="0"/>
                <a:cs typeface="Segoe UI Light" panose="020B0502040204020203" pitchFamily="34" charset="0"/>
              </a:rPr>
              <a:t>Engn</a:t>
            </a:r>
            <a:endParaRPr lang="en-US" dirty="0">
              <a:solidFill>
                <a:srgbClr val="0078D7"/>
              </a:solidFill>
              <a:latin typeface="Segoe UI Light" panose="020B0502040204020203" pitchFamily="34" charset="0"/>
              <a:cs typeface="Segoe UI Light" panose="020B0502040204020203" pitchFamily="34" charset="0"/>
            </a:endParaRPr>
          </a:p>
        </p:txBody>
      </p:sp>
      <p:sp>
        <p:nvSpPr>
          <p:cNvPr id="18" name="Right Arrow 17"/>
          <p:cNvSpPr/>
          <p:nvPr/>
        </p:nvSpPr>
        <p:spPr bwMode="auto">
          <a:xfrm>
            <a:off x="2109705" y="506638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9" name="Right Arrow 18"/>
          <p:cNvSpPr/>
          <p:nvPr/>
        </p:nvSpPr>
        <p:spPr bwMode="auto">
          <a:xfrm>
            <a:off x="5159348" y="506638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0" name="Rectangle 19"/>
          <p:cNvSpPr/>
          <p:nvPr/>
        </p:nvSpPr>
        <p:spPr bwMode="auto">
          <a:xfrm>
            <a:off x="427037" y="33448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Fabric RP</a:t>
            </a:r>
          </a:p>
        </p:txBody>
      </p:sp>
      <p:sp>
        <p:nvSpPr>
          <p:cNvPr id="21" name="Rectangle 20"/>
          <p:cNvSpPr/>
          <p:nvPr/>
        </p:nvSpPr>
        <p:spPr bwMode="auto">
          <a:xfrm>
            <a:off x="3322637" y="33448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Compute Controller</a:t>
            </a:r>
          </a:p>
        </p:txBody>
      </p:sp>
      <p:sp>
        <p:nvSpPr>
          <p:cNvPr id="22" name="Rectangle 21"/>
          <p:cNvSpPr/>
          <p:nvPr/>
        </p:nvSpPr>
        <p:spPr bwMode="auto">
          <a:xfrm>
            <a:off x="6294437" y="33448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Failover Clustering</a:t>
            </a:r>
          </a:p>
        </p:txBody>
      </p:sp>
      <p:sp>
        <p:nvSpPr>
          <p:cNvPr id="23" name="Right Arrow 22"/>
          <p:cNvSpPr/>
          <p:nvPr/>
        </p:nvSpPr>
        <p:spPr bwMode="auto">
          <a:xfrm>
            <a:off x="2103437" y="35734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4" name="Right Arrow 23"/>
          <p:cNvSpPr/>
          <p:nvPr/>
        </p:nvSpPr>
        <p:spPr bwMode="auto">
          <a:xfrm>
            <a:off x="5153080" y="35734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5" name="Right Arrow 24"/>
          <p:cNvSpPr/>
          <p:nvPr/>
        </p:nvSpPr>
        <p:spPr bwMode="auto">
          <a:xfrm>
            <a:off x="8050171" y="506638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rPr>
              <a:t>IPMI</a:t>
            </a:r>
          </a:p>
        </p:txBody>
      </p:sp>
      <p:sp>
        <p:nvSpPr>
          <p:cNvPr id="26" name="Rectangle 25"/>
          <p:cNvSpPr/>
          <p:nvPr/>
        </p:nvSpPr>
        <p:spPr bwMode="auto">
          <a:xfrm>
            <a:off x="9266237" y="4836630"/>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BMC</a:t>
            </a:r>
          </a:p>
        </p:txBody>
      </p:sp>
    </p:spTree>
    <p:extLst>
      <p:ext uri="{BB962C8B-B14F-4D97-AF65-F5344CB8AC3E}">
        <p14:creationId xmlns:p14="http://schemas.microsoft.com/office/powerpoint/2010/main" val="57137299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317284"/>
          </a:xfrm>
        </p:spPr>
        <p:txBody>
          <a:bodyPr/>
          <a:lstStyle/>
          <a:p>
            <a:pPr marL="0" indent="0">
              <a:buNone/>
            </a:pPr>
            <a:r>
              <a:rPr lang="en-US" sz="2800" dirty="0">
                <a:solidFill>
                  <a:srgbClr val="0078D7"/>
                </a:solidFill>
              </a:rPr>
              <a:t>Available Actions</a:t>
            </a:r>
          </a:p>
          <a:p>
            <a:r>
              <a:rPr lang="en-US" sz="1800" dirty="0">
                <a:solidFill>
                  <a:srgbClr val="505050"/>
                </a:solidFill>
                <a:latin typeface="+mj-lt"/>
              </a:rPr>
              <a:t>Repair</a:t>
            </a:r>
          </a:p>
          <a:p>
            <a:pPr marL="342900" lvl="1" indent="0">
              <a:buNone/>
            </a:pPr>
            <a:endParaRPr lang="en-US" dirty="0"/>
          </a:p>
        </p:txBody>
      </p:sp>
      <p:sp>
        <p:nvSpPr>
          <p:cNvPr id="3" name="Title 2"/>
          <p:cNvSpPr>
            <a:spLocks noGrp="1"/>
          </p:cNvSpPr>
          <p:nvPr>
            <p:ph type="title"/>
          </p:nvPr>
        </p:nvSpPr>
        <p:spPr/>
        <p:txBody>
          <a:bodyPr/>
          <a:lstStyle/>
          <a:p>
            <a:r>
              <a:rPr lang="en-US" dirty="0">
                <a:solidFill>
                  <a:srgbClr val="505050"/>
                </a:solidFill>
              </a:rPr>
              <a:t>Scale unit node – Part 2</a:t>
            </a:r>
          </a:p>
        </p:txBody>
      </p:sp>
      <p:sp>
        <p:nvSpPr>
          <p:cNvPr id="10" name="Rectangle 9"/>
          <p:cNvSpPr/>
          <p:nvPr/>
        </p:nvSpPr>
        <p:spPr bwMode="auto">
          <a:xfrm>
            <a:off x="655637" y="27352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Fabric RP</a:t>
            </a:r>
          </a:p>
        </p:txBody>
      </p:sp>
      <p:sp>
        <p:nvSpPr>
          <p:cNvPr id="11" name="Rectangle 10"/>
          <p:cNvSpPr/>
          <p:nvPr/>
        </p:nvSpPr>
        <p:spPr bwMode="auto">
          <a:xfrm>
            <a:off x="3551237" y="2735261"/>
            <a:ext cx="1447800" cy="869213"/>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Enterprise Cloud Engine</a:t>
            </a:r>
          </a:p>
        </p:txBody>
      </p:sp>
      <p:sp>
        <p:nvSpPr>
          <p:cNvPr id="12" name="Rectangle 11"/>
          <p:cNvSpPr/>
          <p:nvPr/>
        </p:nvSpPr>
        <p:spPr bwMode="auto">
          <a:xfrm>
            <a:off x="9353902" y="2735119"/>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Failover Clustering</a:t>
            </a:r>
          </a:p>
        </p:txBody>
      </p:sp>
      <p:sp>
        <p:nvSpPr>
          <p:cNvPr id="13" name="Right Arrow 12"/>
          <p:cNvSpPr/>
          <p:nvPr/>
        </p:nvSpPr>
        <p:spPr bwMode="auto">
          <a:xfrm>
            <a:off x="2332037" y="29638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4" name="Right Arrow 13"/>
          <p:cNvSpPr/>
          <p:nvPr/>
        </p:nvSpPr>
        <p:spPr bwMode="auto">
          <a:xfrm>
            <a:off x="5381680" y="29638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5" name="Right Arrow 14"/>
          <p:cNvSpPr/>
          <p:nvPr/>
        </p:nvSpPr>
        <p:spPr bwMode="auto">
          <a:xfrm rot="5400000">
            <a:off x="6789737" y="4973623"/>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16" name="Rectangle 15"/>
          <p:cNvSpPr/>
          <p:nvPr/>
        </p:nvSpPr>
        <p:spPr bwMode="auto">
          <a:xfrm>
            <a:off x="6523037" y="38782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Storage Controller</a:t>
            </a:r>
          </a:p>
        </p:txBody>
      </p:sp>
      <p:sp>
        <p:nvSpPr>
          <p:cNvPr id="17" name="Rectangle 16"/>
          <p:cNvSpPr/>
          <p:nvPr/>
        </p:nvSpPr>
        <p:spPr bwMode="auto">
          <a:xfrm>
            <a:off x="6523037" y="5611784"/>
            <a:ext cx="19812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Azure-Consistent Storage</a:t>
            </a:r>
          </a:p>
        </p:txBody>
      </p:sp>
      <p:sp>
        <p:nvSpPr>
          <p:cNvPr id="18" name="Rectangle 17"/>
          <p:cNvSpPr/>
          <p:nvPr/>
        </p:nvSpPr>
        <p:spPr bwMode="auto">
          <a:xfrm>
            <a:off x="6507255" y="2735119"/>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Compute Controller</a:t>
            </a:r>
          </a:p>
        </p:txBody>
      </p:sp>
      <p:sp>
        <p:nvSpPr>
          <p:cNvPr id="19" name="Right Arrow 18"/>
          <p:cNvSpPr/>
          <p:nvPr/>
        </p:nvSpPr>
        <p:spPr bwMode="auto">
          <a:xfrm>
            <a:off x="8231232" y="2963718"/>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1" name="Right Arrow 20"/>
          <p:cNvSpPr/>
          <p:nvPr/>
        </p:nvSpPr>
        <p:spPr bwMode="auto">
          <a:xfrm rot="2408340">
            <a:off x="5242285" y="3782168"/>
            <a:ext cx="1218774" cy="268243"/>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sp>
        <p:nvSpPr>
          <p:cNvPr id="22" name="Heptagon 21"/>
          <p:cNvSpPr/>
          <p:nvPr/>
        </p:nvSpPr>
        <p:spPr bwMode="auto">
          <a:xfrm>
            <a:off x="5456237" y="2582862"/>
            <a:ext cx="304800" cy="299940"/>
          </a:xfrm>
          <a:prstGeom prst="heptagon">
            <a:avLst/>
          </a:prstGeom>
          <a:solidFill>
            <a:srgbClr val="FF0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mn-cs"/>
              </a:rPr>
              <a:t>1</a:t>
            </a:r>
          </a:p>
        </p:txBody>
      </p:sp>
      <p:sp>
        <p:nvSpPr>
          <p:cNvPr id="23" name="Heptagon 22"/>
          <p:cNvSpPr/>
          <p:nvPr/>
        </p:nvSpPr>
        <p:spPr bwMode="auto">
          <a:xfrm>
            <a:off x="5662290" y="3339858"/>
            <a:ext cx="298655" cy="264617"/>
          </a:xfrm>
          <a:prstGeom prst="heptagon">
            <a:avLst/>
          </a:prstGeom>
          <a:solidFill>
            <a:srgbClr val="FF0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rPr>
              <a:t>2</a:t>
            </a:r>
          </a:p>
        </p:txBody>
      </p:sp>
      <p:sp>
        <p:nvSpPr>
          <p:cNvPr id="24" name="TextBox 23"/>
          <p:cNvSpPr txBox="1"/>
          <p:nvPr/>
        </p:nvSpPr>
        <p:spPr>
          <a:xfrm>
            <a:off x="655637" y="3916289"/>
            <a:ext cx="3733800"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endParaRPr>
          </a:p>
        </p:txBody>
      </p:sp>
      <p:cxnSp>
        <p:nvCxnSpPr>
          <p:cNvPr id="26" name="Straight Connector 25"/>
          <p:cNvCxnSpPr/>
          <p:nvPr/>
        </p:nvCxnSpPr>
        <p:spPr>
          <a:xfrm flipV="1">
            <a:off x="6507255" y="3744681"/>
            <a:ext cx="5120986" cy="1986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6507059" y="6448903"/>
            <a:ext cx="5121182" cy="2892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10801702" y="3389904"/>
            <a:ext cx="1066801" cy="4616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Compute</a:t>
            </a:r>
          </a:p>
        </p:txBody>
      </p:sp>
      <p:cxnSp>
        <p:nvCxnSpPr>
          <p:cNvPr id="30" name="Straight Connector 29"/>
          <p:cNvCxnSpPr/>
          <p:nvPr/>
        </p:nvCxnSpPr>
        <p:spPr>
          <a:xfrm flipV="1">
            <a:off x="6507255" y="3735617"/>
            <a:ext cx="5121182" cy="2892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10838100" y="6066751"/>
            <a:ext cx="1066801" cy="4616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Storage</a:t>
            </a:r>
          </a:p>
        </p:txBody>
      </p:sp>
      <p:sp>
        <p:nvSpPr>
          <p:cNvPr id="4" name="TextBox 3"/>
          <p:cNvSpPr txBox="1"/>
          <p:nvPr/>
        </p:nvSpPr>
        <p:spPr>
          <a:xfrm>
            <a:off x="270377" y="3912833"/>
            <a:ext cx="5391913" cy="3493264"/>
          </a:xfrm>
          <a:prstGeom prst="rect">
            <a:avLst/>
          </a:prstGeom>
          <a:noFill/>
        </p:spPr>
        <p:txBody>
          <a:bodyPr wrap="square" lIns="182880" tIns="146304" rIns="182880" bIns="146304" rtlCol="0">
            <a:spAutoFit/>
          </a:bodyPr>
          <a:lstStyle/>
          <a:p>
            <a:pPr marL="342900" marR="0" lvl="0" indent="-342900" algn="l" defTabSz="932742" rtl="0" eaLnBrk="1" fontAlgn="auto" latinLnBrk="0" hangingPunct="1">
              <a:lnSpc>
                <a:spcPct val="90000"/>
              </a:lnSpc>
              <a:spcBef>
                <a:spcPts val="0"/>
              </a:spcBef>
              <a:spcAft>
                <a:spcPts val="600"/>
              </a:spcAft>
              <a:buClrTx/>
              <a:buSzTx/>
              <a:buFont typeface="+mj-lt"/>
              <a:buAutoNum type="arabicPeriod"/>
              <a:tabLst/>
              <a:defRPr/>
            </a:pPr>
            <a:r>
              <a:rPr kumimoji="0" lang="en-US" sz="24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Make Physical Server available as compute resource</a:t>
            </a:r>
          </a:p>
          <a:p>
            <a:pPr marL="342900" marR="0" lvl="0" indent="-342900" algn="l" defTabSz="932742" rtl="0" eaLnBrk="1" fontAlgn="auto" latinLnBrk="0" hangingPunct="1">
              <a:lnSpc>
                <a:spcPct val="90000"/>
              </a:lnSpc>
              <a:spcBef>
                <a:spcPts val="0"/>
              </a:spcBef>
              <a:spcAft>
                <a:spcPts val="600"/>
              </a:spcAft>
              <a:buClrTx/>
              <a:buSzTx/>
              <a:buFont typeface="+mj-lt"/>
              <a:buAutoNum type="arabicPeriod"/>
              <a:tabLst/>
              <a:defRPr/>
            </a:pPr>
            <a:r>
              <a:rPr kumimoji="0" lang="en-US" sz="24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Add storage to the Storage Pool</a:t>
            </a:r>
          </a:p>
          <a:p>
            <a:pPr marL="752121" marR="0" lvl="1"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Supported Scenarios</a:t>
            </a:r>
          </a:p>
          <a:p>
            <a:pPr marL="1218492" marR="0" lvl="2"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Data Drives Healthy</a:t>
            </a:r>
          </a:p>
          <a:p>
            <a:pPr marL="1218492" marR="0" lvl="2"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Bad Data Drives</a:t>
            </a:r>
          </a:p>
          <a:p>
            <a:pPr marL="752121" marR="0" lvl="1"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Not supported</a:t>
            </a:r>
          </a:p>
          <a:p>
            <a:pPr marL="1218492" marR="0" lvl="2"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Dirty Drives</a:t>
            </a:r>
          </a:p>
          <a:p>
            <a:pPr marL="457200" marR="0" lvl="0" indent="-457200" algn="l" defTabSz="932742" rtl="0" eaLnBrk="1" fontAlgn="auto" latinLnBrk="0" hangingPunct="1">
              <a:lnSpc>
                <a:spcPct val="90000"/>
              </a:lnSpc>
              <a:spcBef>
                <a:spcPts val="0"/>
              </a:spcBef>
              <a:spcAft>
                <a:spcPts val="600"/>
              </a:spcAft>
              <a:buClrTx/>
              <a:buSzTx/>
              <a:buFontTx/>
              <a:buAutoNum type="arabicPeriod"/>
              <a:tabLst/>
              <a:defRPr/>
            </a:pPr>
            <a:endPar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endParaRPr>
          </a:p>
        </p:txBody>
      </p:sp>
      <p:sp>
        <p:nvSpPr>
          <p:cNvPr id="25" name="TextBox 24"/>
          <p:cNvSpPr txBox="1"/>
          <p:nvPr/>
        </p:nvSpPr>
        <p:spPr>
          <a:xfrm>
            <a:off x="4353521" y="1567831"/>
            <a:ext cx="2731515" cy="960263"/>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1" i="0" u="none" strike="noStrike" kern="1200" cap="none" spc="0" normalizeH="0" baseline="0" noProof="0" dirty="0">
                <a:ln>
                  <a:noFill/>
                </a:ln>
                <a:solidFill>
                  <a:srgbClr val="0078D7"/>
                </a:solidFill>
                <a:effectLst/>
                <a:uLnTx/>
                <a:uFillTx/>
                <a:latin typeface="Segoe UI" panose="020B0502040204020203" pitchFamily="34" charset="0"/>
                <a:cs typeface="Segoe UI" panose="020B0502040204020203" pitchFamily="34" charset="0"/>
              </a:rPr>
              <a:t>The ECE splits the repair request into two parts – disk and compute</a:t>
            </a:r>
          </a:p>
        </p:txBody>
      </p:sp>
      <p:sp>
        <p:nvSpPr>
          <p:cNvPr id="28" name="TextBox 27"/>
          <p:cNvSpPr txBox="1"/>
          <p:nvPr/>
        </p:nvSpPr>
        <p:spPr>
          <a:xfrm>
            <a:off x="7397000" y="1589263"/>
            <a:ext cx="2582863" cy="960263"/>
          </a:xfrm>
          <a:prstGeom prst="rect">
            <a:avLst/>
          </a:prstGeom>
          <a:noFill/>
          <a:ln w="12700">
            <a:noFill/>
          </a:ln>
        </p:spPr>
        <p:txBody>
          <a:bodyPr wrap="square" lIns="182880" tIns="146304" rIns="182880" bIns="146304" rtlCol="0">
            <a:spAutoFit/>
          </a:bodyPr>
          <a:lstStyle/>
          <a:p>
            <a:pPr algn="ctr">
              <a:lnSpc>
                <a:spcPct val="90000"/>
              </a:lnSpc>
              <a:spcAft>
                <a:spcPts val="600"/>
              </a:spcAft>
              <a:defRPr/>
            </a:pPr>
            <a:r>
              <a:rPr lang="en-US" sz="1600" b="1" dirty="0">
                <a:solidFill>
                  <a:srgbClr val="0078D7"/>
                </a:solidFill>
                <a:latin typeface="Segoe UI" panose="020B0502040204020203" pitchFamily="34" charset="0"/>
                <a:cs typeface="Segoe UI" panose="020B0502040204020203" pitchFamily="34" charset="0"/>
              </a:rPr>
              <a:t>Provision from bare metal and add node to scale unit’s cluster</a:t>
            </a:r>
          </a:p>
        </p:txBody>
      </p:sp>
      <p:sp>
        <p:nvSpPr>
          <p:cNvPr id="32" name="TextBox 31"/>
          <p:cNvSpPr txBox="1"/>
          <p:nvPr/>
        </p:nvSpPr>
        <p:spPr>
          <a:xfrm>
            <a:off x="8089875" y="4327586"/>
            <a:ext cx="2321294" cy="1181862"/>
          </a:xfrm>
          <a:prstGeom prst="rect">
            <a:avLst/>
          </a:prstGeom>
          <a:noFill/>
          <a:ln w="12700">
            <a:noFill/>
          </a:ln>
        </p:spPr>
        <p:txBody>
          <a:bodyPr wrap="square" lIns="182880" tIns="146304" rIns="182880" bIns="146304" rtlCol="0">
            <a:spAutoFit/>
          </a:bodyPr>
          <a:lstStyle/>
          <a:p>
            <a:pPr algn="ctr">
              <a:lnSpc>
                <a:spcPct val="90000"/>
              </a:lnSpc>
              <a:spcAft>
                <a:spcPts val="600"/>
              </a:spcAft>
              <a:defRPr/>
            </a:pPr>
            <a:r>
              <a:rPr lang="en-US" sz="1600" b="1" dirty="0">
                <a:solidFill>
                  <a:srgbClr val="0078D7"/>
                </a:solidFill>
                <a:latin typeface="Segoe UI" panose="020B0502040204020203" pitchFamily="34" charset="0"/>
                <a:cs typeface="Segoe UI" panose="020B0502040204020203" pitchFamily="34" charset="0"/>
              </a:rPr>
              <a:t>If the disks have data, keep it. If not, wipe and add to  storage spaces…</a:t>
            </a:r>
          </a:p>
        </p:txBody>
      </p:sp>
    </p:spTree>
    <p:extLst>
      <p:ext uri="{BB962C8B-B14F-4D97-AF65-F5344CB8AC3E}">
        <p14:creationId xmlns:p14="http://schemas.microsoft.com/office/powerpoint/2010/main" val="195472463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9722980" cy="960263"/>
          </a:xfrm>
        </p:spPr>
        <p:txBody>
          <a:bodyPr/>
          <a:lstStyle/>
          <a:p>
            <a:pPr marL="0" indent="0">
              <a:buNone/>
            </a:pPr>
            <a:r>
              <a:rPr lang="en-US" sz="2800" dirty="0">
                <a:solidFill>
                  <a:srgbClr val="0078D7"/>
                </a:solidFill>
              </a:rPr>
              <a:t>Example scenario: </a:t>
            </a:r>
            <a:r>
              <a:rPr lang="en-US" sz="2800" i="1" dirty="0">
                <a:solidFill>
                  <a:srgbClr val="0078D7"/>
                </a:solidFill>
              </a:rPr>
              <a:t>Scale Unit Node does not respond because of a damaged motherboard</a:t>
            </a:r>
            <a:r>
              <a:rPr lang="en-US" sz="2800" dirty="0">
                <a:solidFill>
                  <a:srgbClr val="0078D7"/>
                </a:solidFill>
              </a:rPr>
              <a:t>. </a:t>
            </a:r>
          </a:p>
        </p:txBody>
      </p:sp>
      <p:sp>
        <p:nvSpPr>
          <p:cNvPr id="3" name="Title 2"/>
          <p:cNvSpPr>
            <a:spLocks noGrp="1"/>
          </p:cNvSpPr>
          <p:nvPr>
            <p:ph type="title"/>
          </p:nvPr>
        </p:nvSpPr>
        <p:spPr/>
        <p:txBody>
          <a:bodyPr/>
          <a:lstStyle/>
          <a:p>
            <a:r>
              <a:rPr lang="en-US" dirty="0">
                <a:solidFill>
                  <a:srgbClr val="505050"/>
                </a:solidFill>
              </a:rPr>
              <a:t>FRU – Field Replacement Unit</a:t>
            </a:r>
          </a:p>
        </p:txBody>
      </p:sp>
      <p:sp>
        <p:nvSpPr>
          <p:cNvPr id="4" name="Rectangle 3"/>
          <p:cNvSpPr/>
          <p:nvPr/>
        </p:nvSpPr>
        <p:spPr bwMode="auto">
          <a:xfrm>
            <a:off x="3183160" y="2805366"/>
            <a:ext cx="1522299" cy="9906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Enable Maintenance Mode (drain)</a:t>
            </a:r>
          </a:p>
        </p:txBody>
      </p:sp>
      <p:sp>
        <p:nvSpPr>
          <p:cNvPr id="5" name="Rectangle 4"/>
          <p:cNvSpPr/>
          <p:nvPr/>
        </p:nvSpPr>
        <p:spPr bwMode="auto">
          <a:xfrm>
            <a:off x="5872271" y="2957766"/>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Turn Off</a:t>
            </a:r>
          </a:p>
        </p:txBody>
      </p:sp>
      <p:sp>
        <p:nvSpPr>
          <p:cNvPr id="6" name="Rectangle 5"/>
          <p:cNvSpPr/>
          <p:nvPr/>
        </p:nvSpPr>
        <p:spPr bwMode="auto">
          <a:xfrm>
            <a:off x="8519655" y="29291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Turn On</a:t>
            </a:r>
          </a:p>
        </p:txBody>
      </p:sp>
      <p:sp>
        <p:nvSpPr>
          <p:cNvPr id="7" name="Rectangle 6"/>
          <p:cNvSpPr/>
          <p:nvPr/>
        </p:nvSpPr>
        <p:spPr bwMode="auto">
          <a:xfrm>
            <a:off x="8370996" y="579344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Check alert  resolved</a:t>
            </a:r>
          </a:p>
        </p:txBody>
      </p:sp>
      <p:sp>
        <p:nvSpPr>
          <p:cNvPr id="8" name="Right Arrow 7"/>
          <p:cNvSpPr/>
          <p:nvPr/>
        </p:nvSpPr>
        <p:spPr bwMode="auto">
          <a:xfrm>
            <a:off x="2153215" y="2963862"/>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9" name="Right Arrow 8"/>
          <p:cNvSpPr/>
          <p:nvPr/>
        </p:nvSpPr>
        <p:spPr bwMode="auto">
          <a:xfrm>
            <a:off x="4896415" y="2961367"/>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0" name="Right Arrow 9"/>
          <p:cNvSpPr/>
          <p:nvPr/>
        </p:nvSpPr>
        <p:spPr bwMode="auto">
          <a:xfrm>
            <a:off x="7489709" y="2961819"/>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1" name="Right Arrow 10"/>
          <p:cNvSpPr/>
          <p:nvPr/>
        </p:nvSpPr>
        <p:spPr bwMode="auto">
          <a:xfrm rot="5400000">
            <a:off x="8184876" y="4635886"/>
            <a:ext cx="2067582" cy="24754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2" name="Rectangle 11"/>
          <p:cNvSpPr/>
          <p:nvPr/>
        </p:nvSpPr>
        <p:spPr bwMode="auto">
          <a:xfrm>
            <a:off x="5853448" y="579344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Replace Part</a:t>
            </a:r>
          </a:p>
        </p:txBody>
      </p:sp>
      <p:sp>
        <p:nvSpPr>
          <p:cNvPr id="13" name="Rectangle 12"/>
          <p:cNvSpPr/>
          <p:nvPr/>
        </p:nvSpPr>
        <p:spPr bwMode="auto">
          <a:xfrm>
            <a:off x="3257660" y="5793444"/>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Repair Node</a:t>
            </a:r>
          </a:p>
        </p:txBody>
      </p:sp>
      <p:sp>
        <p:nvSpPr>
          <p:cNvPr id="14" name="Right Arrow 13"/>
          <p:cNvSpPr/>
          <p:nvPr/>
        </p:nvSpPr>
        <p:spPr bwMode="auto">
          <a:xfrm rot="10800000">
            <a:off x="4822254" y="602204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5" name="Rectangle 14"/>
          <p:cNvSpPr/>
          <p:nvPr/>
        </p:nvSpPr>
        <p:spPr bwMode="auto">
          <a:xfrm>
            <a:off x="382131" y="5578220"/>
            <a:ext cx="1727541" cy="901024"/>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Disable Maintenance Mode (resume)</a:t>
            </a:r>
          </a:p>
        </p:txBody>
      </p:sp>
      <p:sp>
        <p:nvSpPr>
          <p:cNvPr id="16" name="Right Arrow 15"/>
          <p:cNvSpPr/>
          <p:nvPr/>
        </p:nvSpPr>
        <p:spPr bwMode="auto">
          <a:xfrm rot="10800000">
            <a:off x="2175779" y="602204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7" name="Rectangle 16"/>
          <p:cNvSpPr/>
          <p:nvPr/>
        </p:nvSpPr>
        <p:spPr bwMode="auto">
          <a:xfrm>
            <a:off x="5872271" y="2519474"/>
            <a:ext cx="4076700" cy="284926"/>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rPr>
              <a:t>Ability to use KVM Viewer  </a:t>
            </a:r>
          </a:p>
        </p:txBody>
      </p:sp>
      <p:sp>
        <p:nvSpPr>
          <p:cNvPr id="18" name="Right Arrow 17"/>
          <p:cNvSpPr/>
          <p:nvPr/>
        </p:nvSpPr>
        <p:spPr bwMode="auto">
          <a:xfrm rot="10800000">
            <a:off x="7372915" y="6022044"/>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endParaRPr>
          </a:p>
        </p:txBody>
      </p:sp>
      <p:sp>
        <p:nvSpPr>
          <p:cNvPr id="19" name="Rectangle 18"/>
          <p:cNvSpPr/>
          <p:nvPr/>
        </p:nvSpPr>
        <p:spPr bwMode="auto">
          <a:xfrm>
            <a:off x="512874" y="2929162"/>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Alert</a:t>
            </a:r>
          </a:p>
        </p:txBody>
      </p:sp>
      <p:sp>
        <p:nvSpPr>
          <p:cNvPr id="21" name="Rectangle 20"/>
          <p:cNvSpPr/>
          <p:nvPr/>
        </p:nvSpPr>
        <p:spPr bwMode="auto">
          <a:xfrm>
            <a:off x="5834171" y="5326062"/>
            <a:ext cx="1467077" cy="299161"/>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a:ln>
                  <a:noFill/>
                </a:ln>
                <a:gradFill>
                  <a:gsLst>
                    <a:gs pos="0">
                      <a:srgbClr val="FFFFFF"/>
                    </a:gs>
                    <a:gs pos="100000">
                      <a:srgbClr val="FFFFFF"/>
                    </a:gs>
                  </a:gsLst>
                  <a:lin ang="5400000" scaled="0"/>
                </a:gradFill>
                <a:effectLst/>
                <a:uLnTx/>
                <a:uFillTx/>
                <a:latin typeface="Segoe UI Light" panose="020B0502040204020203" pitchFamily="34" charset="0"/>
                <a:cs typeface="Segoe UI Light" panose="020B0502040204020203" pitchFamily="34" charset="0"/>
              </a:rPr>
              <a:t>OEM</a:t>
            </a:r>
          </a:p>
        </p:txBody>
      </p:sp>
    </p:spTree>
    <p:extLst>
      <p:ext uri="{BB962C8B-B14F-4D97-AF65-F5344CB8AC3E}">
        <p14:creationId xmlns:p14="http://schemas.microsoft.com/office/powerpoint/2010/main" val="241207848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7" y="1212850"/>
            <a:ext cx="10896599" cy="1434239"/>
          </a:xfrm>
        </p:spPr>
        <p:txBody>
          <a:bodyPr/>
          <a:lstStyle/>
          <a:p>
            <a:pPr marL="0" indent="0">
              <a:buNone/>
            </a:pPr>
            <a:r>
              <a:rPr lang="en-US" sz="2800" dirty="0">
                <a:solidFill>
                  <a:srgbClr val="0078D7"/>
                </a:solidFill>
              </a:rPr>
              <a:t>Example scenarios: </a:t>
            </a:r>
            <a:r>
              <a:rPr lang="en-US" sz="2800" i="1" dirty="0">
                <a:solidFill>
                  <a:srgbClr val="0078D7"/>
                </a:solidFill>
              </a:rPr>
              <a:t>Portal, ARM, Fabric Resource Provider, Directory Service or Storage are offline</a:t>
            </a:r>
            <a:r>
              <a:rPr lang="en-US" sz="2800" dirty="0">
                <a:solidFill>
                  <a:srgbClr val="0078D7"/>
                </a:solidFill>
              </a:rPr>
              <a:t>?</a:t>
            </a:r>
          </a:p>
          <a:p>
            <a:pPr marL="0" indent="0">
              <a:buNone/>
            </a:pPr>
            <a:endParaRPr lang="en-US" sz="2800" dirty="0">
              <a:solidFill>
                <a:srgbClr val="0078D7"/>
              </a:solidFill>
            </a:endParaRPr>
          </a:p>
        </p:txBody>
      </p:sp>
      <p:sp>
        <p:nvSpPr>
          <p:cNvPr id="4" name="Title 3"/>
          <p:cNvSpPr>
            <a:spLocks noGrp="1"/>
          </p:cNvSpPr>
          <p:nvPr>
            <p:ph type="title"/>
          </p:nvPr>
        </p:nvSpPr>
        <p:spPr/>
        <p:txBody>
          <a:bodyPr/>
          <a:lstStyle/>
          <a:p>
            <a:r>
              <a:rPr lang="en-US" dirty="0">
                <a:solidFill>
                  <a:srgbClr val="505050"/>
                </a:solidFill>
              </a:rPr>
              <a:t>What happens if I can’t use the </a:t>
            </a:r>
            <a:r>
              <a:rPr lang="en-US" i="1" dirty="0">
                <a:solidFill>
                  <a:srgbClr val="505050"/>
                </a:solidFill>
              </a:rPr>
              <a:t>actions</a:t>
            </a:r>
            <a:r>
              <a:rPr lang="en-US" dirty="0">
                <a:solidFill>
                  <a:srgbClr val="505050"/>
                </a:solidFill>
              </a:rPr>
              <a:t>?</a:t>
            </a:r>
          </a:p>
        </p:txBody>
      </p:sp>
      <p:sp>
        <p:nvSpPr>
          <p:cNvPr id="2" name="Rectangle 1"/>
          <p:cNvSpPr/>
          <p:nvPr/>
        </p:nvSpPr>
        <p:spPr bwMode="auto">
          <a:xfrm>
            <a:off x="492346" y="3203348"/>
            <a:ext cx="2792190" cy="1066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Service Provider</a:t>
            </a:r>
          </a:p>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 Machine</a:t>
            </a:r>
          </a:p>
        </p:txBody>
      </p:sp>
      <p:sp>
        <p:nvSpPr>
          <p:cNvPr id="6" name="Rectangle 5"/>
          <p:cNvSpPr/>
          <p:nvPr/>
        </p:nvSpPr>
        <p:spPr bwMode="auto">
          <a:xfrm>
            <a:off x="4851057" y="3192462"/>
            <a:ext cx="2057400" cy="1066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dirty="0">
                <a:solidFill>
                  <a:srgbClr val="0078D7"/>
                </a:solidFill>
                <a:latin typeface="Segoe UI Light" panose="020B0502040204020203" pitchFamily="34" charset="0"/>
                <a:cs typeface="Segoe UI Light" panose="020B0502040204020203" pitchFamily="34" charset="0"/>
              </a:rPr>
              <a:t>Privileged Endpoint</a:t>
            </a:r>
          </a:p>
        </p:txBody>
      </p:sp>
      <p:sp>
        <p:nvSpPr>
          <p:cNvPr id="7" name="Rectangle 6"/>
          <p:cNvSpPr/>
          <p:nvPr/>
        </p:nvSpPr>
        <p:spPr bwMode="auto">
          <a:xfrm>
            <a:off x="9109073" y="3203348"/>
            <a:ext cx="2065792" cy="1074738"/>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a:solidFill>
                  <a:srgbClr val="0078D7"/>
                </a:solidFill>
                <a:latin typeface="Segoe UI Light" panose="020B0502040204020203" pitchFamily="34" charset="0"/>
                <a:cs typeface="Segoe UI Light" panose="020B0502040204020203" pitchFamily="34" charset="0"/>
              </a:rPr>
              <a:t>Infrastructure Role Instances</a:t>
            </a:r>
          </a:p>
        </p:txBody>
      </p:sp>
      <p:sp>
        <p:nvSpPr>
          <p:cNvPr id="3" name="Rectangle 2"/>
          <p:cNvSpPr/>
          <p:nvPr/>
        </p:nvSpPr>
        <p:spPr bwMode="auto">
          <a:xfrm>
            <a:off x="4851057" y="4762500"/>
            <a:ext cx="6353516" cy="1584324"/>
          </a:xfrm>
          <a:prstGeom prst="rect">
            <a:avLst/>
          </a:prstGeom>
          <a:solidFill>
            <a:srgbClr val="00B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320" tIns="46637" rIns="0" bIns="46637" numCol="1" rtlCol="0" anchor="ctr" anchorCtr="0" compatLnSpc="1">
            <a:prstTxWarp prst="textNoShape">
              <a:avLst/>
            </a:prstTxWarp>
          </a:bodyPr>
          <a:lstStyle/>
          <a:p>
            <a:pPr marL="0" marR="0" lvl="0" indent="0"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Microsoft Support</a:t>
            </a:r>
          </a:p>
          <a:p>
            <a:pPr marL="342900" marR="0" lvl="0" indent="-342900" defTabSz="932472" rtl="0" eaLnBrk="1" fontAlgn="base" latinLnBrk="0" hangingPunct="1">
              <a:lnSpc>
                <a:spcPct val="100000"/>
              </a:lnSpc>
              <a:spcBef>
                <a:spcPct val="0"/>
              </a:spcBef>
              <a:spcAft>
                <a:spcPct val="0"/>
              </a:spcAft>
              <a:buClrTx/>
              <a:buSzTx/>
              <a:buFont typeface="+mj-lt"/>
              <a:buAutoNum type="arabicPeriod"/>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Receives Diagnostic Package</a:t>
            </a:r>
          </a:p>
          <a:p>
            <a:pPr marL="342900" marR="0" lvl="0" indent="-342900" defTabSz="932472" rtl="0" eaLnBrk="1" fontAlgn="base" latinLnBrk="0" hangingPunct="1">
              <a:lnSpc>
                <a:spcPct val="100000"/>
              </a:lnSpc>
              <a:spcBef>
                <a:spcPct val="0"/>
              </a:spcBef>
              <a:spcAft>
                <a:spcPct val="0"/>
              </a:spcAft>
              <a:buClrTx/>
              <a:buSzTx/>
              <a:buFont typeface="+mj-lt"/>
              <a:buAutoNum type="arabicPeriod"/>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Provides 2</a:t>
            </a:r>
            <a:r>
              <a:rPr kumimoji="0" lang="en-US" sz="1600" b="0" i="0" u="none" strike="noStrike" kern="1200" cap="none" spc="0" normalizeH="0" baseline="30000" noProof="0" dirty="0">
                <a:ln>
                  <a:noFill/>
                </a:ln>
                <a:gradFill>
                  <a:gsLst>
                    <a:gs pos="0">
                      <a:srgbClr val="FFFFFF"/>
                    </a:gs>
                    <a:gs pos="100000">
                      <a:srgbClr val="FFFFFF"/>
                    </a:gs>
                  </a:gsLst>
                  <a:lin ang="5400000" scaled="0"/>
                </a:gradFill>
                <a:effectLst/>
                <a:uLnTx/>
                <a:uFillTx/>
                <a:latin typeface="+mj-lt"/>
                <a:ea typeface="+mn-ea"/>
                <a:cs typeface="+mn-cs"/>
              </a:rPr>
              <a:t>nd</a:t>
            </a: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 Phase for Two Way Factor Authentication</a:t>
            </a:r>
          </a:p>
          <a:p>
            <a:pPr marL="342900" marR="0" lvl="0" indent="-342900" defTabSz="932472" rtl="0" eaLnBrk="1" fontAlgn="base" latinLnBrk="0" hangingPunct="1">
              <a:lnSpc>
                <a:spcPct val="100000"/>
              </a:lnSpc>
              <a:spcBef>
                <a:spcPct val="0"/>
              </a:spcBef>
              <a:spcAft>
                <a:spcPct val="0"/>
              </a:spcAft>
              <a:buClrTx/>
              <a:buSzTx/>
              <a:buFont typeface="+mj-lt"/>
              <a:buAutoNum type="arabicPeriod"/>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Shadows Azure Stack Hub troubleshooting ( Screen Sharing)</a:t>
            </a:r>
          </a:p>
          <a:p>
            <a:pPr marL="342900" marR="0" lvl="0" indent="-342900" defTabSz="932472" rtl="0" eaLnBrk="1" fontAlgn="base" latinLnBrk="0" hangingPunct="1">
              <a:lnSpc>
                <a:spcPct val="100000"/>
              </a:lnSpc>
              <a:spcBef>
                <a:spcPct val="0"/>
              </a:spcBef>
              <a:spcAft>
                <a:spcPct val="0"/>
              </a:spcAft>
              <a:buClrTx/>
              <a:buSzTx/>
              <a:buFont typeface="+mj-lt"/>
              <a:buAutoNum type="arabicPeriod"/>
              <a:tabLst/>
              <a:defRPr/>
            </a:pPr>
            <a:r>
              <a:rPr kumimoji="0" lang="en-US" sz="1600" b="0" i="0" u="none" strike="noStrike" kern="1200" cap="none" spc="0" normalizeH="0" baseline="0" noProof="0" dirty="0">
                <a:ln>
                  <a:noFill/>
                </a:ln>
                <a:gradFill>
                  <a:gsLst>
                    <a:gs pos="0">
                      <a:srgbClr val="FFFFFF"/>
                    </a:gs>
                    <a:gs pos="100000">
                      <a:srgbClr val="FFFFFF"/>
                    </a:gs>
                  </a:gsLst>
                  <a:lin ang="5400000" scaled="0"/>
                </a:gradFill>
                <a:effectLst/>
                <a:uLnTx/>
                <a:uFillTx/>
                <a:latin typeface="+mj-lt"/>
                <a:ea typeface="+mn-ea"/>
                <a:cs typeface="+mn-cs"/>
              </a:rPr>
              <a:t>Guides Service Provider</a:t>
            </a:r>
          </a:p>
        </p:txBody>
      </p:sp>
      <p:cxnSp>
        <p:nvCxnSpPr>
          <p:cNvPr id="9" name="Straight Arrow Connector 8"/>
          <p:cNvCxnSpPr>
            <a:cxnSpLocks/>
          </p:cNvCxnSpPr>
          <p:nvPr/>
        </p:nvCxnSpPr>
        <p:spPr>
          <a:xfrm>
            <a:off x="3432173" y="3497262"/>
            <a:ext cx="1266484" cy="0"/>
          </a:xfrm>
          <a:prstGeom prst="straightConnector1">
            <a:avLst/>
          </a:prstGeom>
          <a:ln w="5715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cxnSpLocks/>
          </p:cNvCxnSpPr>
          <p:nvPr/>
        </p:nvCxnSpPr>
        <p:spPr>
          <a:xfrm>
            <a:off x="3432173" y="3878262"/>
            <a:ext cx="1266484" cy="0"/>
          </a:xfrm>
          <a:prstGeom prst="straightConnector1">
            <a:avLst/>
          </a:prstGeom>
          <a:ln w="57150">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bwMode="auto">
          <a:xfrm>
            <a:off x="505045" y="4762500"/>
            <a:ext cx="4070127" cy="1584324"/>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320" tIns="46637" rIns="0" bIns="46637" numCol="1" rtlCol="0" anchor="ctr" anchorCtr="0" compatLnSpc="1">
            <a:prstTxWarp prst="textNoShape">
              <a:avLst/>
            </a:prstTxWarp>
          </a:bodyPr>
          <a:lstStyle/>
          <a:p>
            <a:pPr marL="0" marR="0" lvl="0" indent="0" defTabSz="932472"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0078D7"/>
                </a:solidFill>
                <a:effectLst/>
                <a:uLnTx/>
                <a:uFillTx/>
                <a:latin typeface="+mj-lt"/>
                <a:ea typeface="+mn-ea"/>
                <a:cs typeface="+mn-cs"/>
              </a:rPr>
              <a:t>Service Provider</a:t>
            </a:r>
          </a:p>
          <a:p>
            <a:pPr marL="342900" marR="0" lvl="0" indent="-342900" defTabSz="932472" rtl="0" eaLnBrk="1" fontAlgn="base" latinLnBrk="0" hangingPunct="1">
              <a:lnSpc>
                <a:spcPct val="100000"/>
              </a:lnSpc>
              <a:spcBef>
                <a:spcPct val="0"/>
              </a:spcBef>
              <a:spcAft>
                <a:spcPct val="0"/>
              </a:spcAft>
              <a:buClr>
                <a:srgbClr val="0078D7"/>
              </a:buClr>
              <a:buSzTx/>
              <a:buFont typeface="+mj-lt"/>
              <a:buAutoNum type="arabicPeriod"/>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Create Diagnostic Package</a:t>
            </a:r>
          </a:p>
          <a:p>
            <a:pPr marL="342900" marR="0" lvl="0" indent="-342900" defTabSz="932472" rtl="0" eaLnBrk="1" fontAlgn="base" latinLnBrk="0" hangingPunct="1">
              <a:lnSpc>
                <a:spcPct val="100000"/>
              </a:lnSpc>
              <a:spcBef>
                <a:spcPct val="0"/>
              </a:spcBef>
              <a:spcAft>
                <a:spcPct val="0"/>
              </a:spcAft>
              <a:buClr>
                <a:srgbClr val="0078D7"/>
              </a:buClr>
              <a:buSzTx/>
              <a:buFont typeface="+mj-lt"/>
              <a:buAutoNum type="arabicPeriod"/>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Start Unlock Process</a:t>
            </a:r>
          </a:p>
          <a:p>
            <a:pPr marL="342900" marR="0" lvl="0" indent="-342900" defTabSz="932472" rtl="0" eaLnBrk="1" fontAlgn="base" latinLnBrk="0" hangingPunct="1">
              <a:lnSpc>
                <a:spcPct val="100000"/>
              </a:lnSpc>
              <a:spcBef>
                <a:spcPct val="0"/>
              </a:spcBef>
              <a:spcAft>
                <a:spcPct val="0"/>
              </a:spcAft>
              <a:buClr>
                <a:srgbClr val="0078D7"/>
              </a:buClr>
              <a:buSzTx/>
              <a:buFont typeface="+mj-lt"/>
              <a:buAutoNum type="arabicPeriod"/>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Receives 2</a:t>
            </a:r>
            <a:r>
              <a:rPr kumimoji="0" lang="en-US" sz="1600" b="0" i="0" u="none" strike="noStrike" kern="1200" cap="none" spc="0" normalizeH="0" baseline="30000" noProof="0" dirty="0">
                <a:ln>
                  <a:noFill/>
                </a:ln>
                <a:solidFill>
                  <a:srgbClr val="505050"/>
                </a:solidFill>
                <a:effectLst/>
                <a:uLnTx/>
                <a:uFillTx/>
                <a:latin typeface="+mj-lt"/>
                <a:ea typeface="+mn-ea"/>
                <a:cs typeface="+mn-cs"/>
              </a:rPr>
              <a:t>nd</a:t>
            </a:r>
            <a:r>
              <a:rPr kumimoji="0" lang="en-US" sz="1600" b="0" i="0" u="none" strike="noStrike" kern="1200" cap="none" spc="0" normalizeH="0" baseline="0" noProof="0" dirty="0">
                <a:ln>
                  <a:noFill/>
                </a:ln>
                <a:solidFill>
                  <a:srgbClr val="505050"/>
                </a:solidFill>
                <a:effectLst/>
                <a:uLnTx/>
                <a:uFillTx/>
                <a:latin typeface="+mj-lt"/>
                <a:ea typeface="+mn-ea"/>
                <a:cs typeface="+mn-cs"/>
              </a:rPr>
              <a:t> Phase Key from Support</a:t>
            </a:r>
          </a:p>
          <a:p>
            <a:pPr marL="342900" marR="0" lvl="0" indent="-342900" defTabSz="932472" rtl="0" eaLnBrk="1" fontAlgn="base" latinLnBrk="0" hangingPunct="1">
              <a:lnSpc>
                <a:spcPct val="100000"/>
              </a:lnSpc>
              <a:spcBef>
                <a:spcPct val="0"/>
              </a:spcBef>
              <a:spcAft>
                <a:spcPct val="0"/>
              </a:spcAft>
              <a:buClr>
                <a:srgbClr val="0078D7"/>
              </a:buClr>
              <a:buSzTx/>
              <a:buFont typeface="+mj-lt"/>
              <a:buAutoNum type="arabicPeriod"/>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Drives all input activity</a:t>
            </a:r>
            <a:endParaRPr kumimoji="0" lang="en-US" sz="1400" b="0" i="0" u="none" strike="noStrike" kern="1200" cap="none" spc="0" normalizeH="0" baseline="0" noProof="0" dirty="0">
              <a:ln>
                <a:noFill/>
              </a:ln>
              <a:solidFill>
                <a:srgbClr val="505050"/>
              </a:solidFill>
              <a:effectLst/>
              <a:uLnTx/>
              <a:uFillTx/>
              <a:latin typeface="+mj-lt"/>
              <a:ea typeface="+mn-ea"/>
              <a:cs typeface="+mn-cs"/>
            </a:endParaRPr>
          </a:p>
        </p:txBody>
      </p:sp>
      <p:sp>
        <p:nvSpPr>
          <p:cNvPr id="13" name="TextBox 12"/>
          <p:cNvSpPr txBox="1"/>
          <p:nvPr/>
        </p:nvSpPr>
        <p:spPr>
          <a:xfrm>
            <a:off x="3386092" y="2878530"/>
            <a:ext cx="1437992"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505050"/>
                </a:solidFill>
                <a:effectLst/>
                <a:uLnTx/>
                <a:uFillTx/>
                <a:latin typeface="+mj-lt"/>
                <a:ea typeface="+mn-ea"/>
                <a:cs typeface="+mn-cs"/>
              </a:rPr>
              <a:t>PS only</a:t>
            </a:r>
          </a:p>
        </p:txBody>
      </p:sp>
      <p:sp>
        <p:nvSpPr>
          <p:cNvPr id="14" name="TextBox 13"/>
          <p:cNvSpPr txBox="1"/>
          <p:nvPr/>
        </p:nvSpPr>
        <p:spPr>
          <a:xfrm>
            <a:off x="4701151" y="3074066"/>
            <a:ext cx="838200" cy="4893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1" i="0" u="none" strike="noStrike" kern="1200" cap="none" spc="0" normalizeH="0" baseline="0" noProof="0" dirty="0">
                <a:ln>
                  <a:noFill/>
                </a:ln>
                <a:solidFill>
                  <a:srgbClr val="505050"/>
                </a:solidFill>
                <a:effectLst/>
                <a:uLnTx/>
                <a:uFillTx/>
                <a:latin typeface="+mj-lt"/>
                <a:ea typeface="+mn-ea"/>
                <a:cs typeface="+mn-cs"/>
              </a:rPr>
              <a:t>JEA</a:t>
            </a:r>
          </a:p>
        </p:txBody>
      </p:sp>
      <p:sp>
        <p:nvSpPr>
          <p:cNvPr id="15" name="TextBox 14"/>
          <p:cNvSpPr txBox="1"/>
          <p:nvPr/>
        </p:nvSpPr>
        <p:spPr>
          <a:xfrm>
            <a:off x="8991824" y="3074066"/>
            <a:ext cx="838200" cy="4893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1" i="0" u="none" strike="noStrike" kern="1200" cap="none" spc="0" normalizeH="0" baseline="0" noProof="0" dirty="0">
                <a:ln>
                  <a:noFill/>
                </a:ln>
                <a:solidFill>
                  <a:srgbClr val="505050"/>
                </a:solidFill>
                <a:effectLst/>
                <a:uLnTx/>
                <a:uFillTx/>
                <a:latin typeface="+mj-lt"/>
                <a:ea typeface="+mn-ea"/>
                <a:cs typeface="+mn-cs"/>
              </a:rPr>
              <a:t>JEA</a:t>
            </a:r>
          </a:p>
        </p:txBody>
      </p:sp>
      <p:sp>
        <p:nvSpPr>
          <p:cNvPr id="17" name="TextBox 16"/>
          <p:cNvSpPr txBox="1"/>
          <p:nvPr/>
        </p:nvSpPr>
        <p:spPr>
          <a:xfrm>
            <a:off x="7317234" y="3146915"/>
            <a:ext cx="1437992" cy="6001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100" b="0" i="0" u="none" strike="noStrike" kern="1200" cap="none" spc="0" normalizeH="0" baseline="0" noProof="0" dirty="0">
                <a:ln>
                  <a:noFill/>
                </a:ln>
                <a:solidFill>
                  <a:srgbClr val="505050"/>
                </a:solidFill>
                <a:effectLst/>
                <a:uLnTx/>
                <a:uFillTx/>
                <a:latin typeface="+mj-lt"/>
                <a:ea typeface="+mn-ea"/>
                <a:cs typeface="+mn-cs"/>
              </a:rPr>
              <a:t>GMSA Domain Admin Account</a:t>
            </a:r>
          </a:p>
        </p:txBody>
      </p:sp>
      <p:cxnSp>
        <p:nvCxnSpPr>
          <p:cNvPr id="19" name="Straight Arrow Connector 18"/>
          <p:cNvCxnSpPr/>
          <p:nvPr/>
        </p:nvCxnSpPr>
        <p:spPr>
          <a:xfrm>
            <a:off x="7165973" y="3848553"/>
            <a:ext cx="1723684" cy="0"/>
          </a:xfrm>
          <a:prstGeom prst="straightConnector1">
            <a:avLst/>
          </a:prstGeom>
          <a:ln w="57150">
            <a:solidFill>
              <a:srgbClr val="00B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984683" y="2122691"/>
            <a:ext cx="3504832" cy="1043363"/>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b="1" i="0" u="none" strike="noStrike" kern="1200" cap="none" spc="0" normalizeH="0" baseline="0" noProof="0" dirty="0">
                <a:ln>
                  <a:noFill/>
                </a:ln>
                <a:solidFill>
                  <a:srgbClr val="0078D7"/>
                </a:solidFill>
                <a:effectLst/>
                <a:uLnTx/>
                <a:uFillTx/>
                <a:latin typeface="Segoe UI" panose="020B0502040204020203" pitchFamily="34" charset="0"/>
                <a:cs typeface="Segoe UI" panose="020B0502040204020203" pitchFamily="34" charset="0"/>
              </a:rPr>
              <a:t>This account is like the server recovery console account in Windows</a:t>
            </a:r>
          </a:p>
        </p:txBody>
      </p:sp>
    </p:spTree>
    <p:extLst>
      <p:ext uri="{BB962C8B-B14F-4D97-AF65-F5344CB8AC3E}">
        <p14:creationId xmlns:p14="http://schemas.microsoft.com/office/powerpoint/2010/main" val="182638866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59062"/>
            <a:ext cx="11887200" cy="2899255"/>
          </a:xfrm>
        </p:spPr>
        <p:txBody>
          <a:bodyPr/>
          <a:lstStyle/>
          <a:p>
            <a:r>
              <a:rPr lang="en-US" dirty="0"/>
              <a:t>Basics of Azure Stack Hub Management and Monitoring:</a:t>
            </a:r>
            <a:br>
              <a:rPr lang="en-US" dirty="0"/>
            </a:br>
            <a:r>
              <a:rPr lang="en-US" sz="5200" dirty="0"/>
              <a:t>Azure Stack Hub Components</a:t>
            </a:r>
          </a:p>
        </p:txBody>
      </p:sp>
    </p:spTree>
    <p:extLst>
      <p:ext uri="{BB962C8B-B14F-4D97-AF65-F5344CB8AC3E}">
        <p14:creationId xmlns:p14="http://schemas.microsoft.com/office/powerpoint/2010/main" val="1105122614"/>
      </p:ext>
    </p:extLst>
  </p:cSld>
  <p:clrMapOvr>
    <a:overrideClrMapping bg1="dk1" tx1="lt1" bg2="dk2" tx2="lt2" accent1="accent1" accent2="accent2" accent3="accent3" accent4="accent4" accent5="accent5" accent6="accent6" hlink="hlink" folHlink="folHlink"/>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41054"/>
            <a:ext cx="11887200" cy="1181862"/>
          </a:xfrm>
        </p:spPr>
        <p:txBody>
          <a:bodyPr/>
          <a:lstStyle/>
          <a:p>
            <a:r>
              <a:rPr lang="en-US" dirty="0"/>
              <a:t>Capacity Management</a:t>
            </a:r>
          </a:p>
        </p:txBody>
      </p:sp>
    </p:spTree>
    <p:extLst>
      <p:ext uri="{BB962C8B-B14F-4D97-AF65-F5344CB8AC3E}">
        <p14:creationId xmlns:p14="http://schemas.microsoft.com/office/powerpoint/2010/main" val="234582757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875" y="889317"/>
            <a:ext cx="10058399" cy="3194721"/>
          </a:xfrm>
        </p:spPr>
        <p:txBody>
          <a:bodyPr/>
          <a:lstStyle/>
          <a:p>
            <a:pPr marL="0" indent="0">
              <a:buNone/>
            </a:pPr>
            <a:r>
              <a:rPr lang="en-US" sz="2800" b="1" dirty="0">
                <a:solidFill>
                  <a:srgbClr val="353535"/>
                </a:solidFill>
                <a:latin typeface="Segoe UI" panose="020B0502040204020203" pitchFamily="34" charset="0"/>
                <a:cs typeface="Segoe UI" panose="020B0502040204020203" pitchFamily="34" charset="0"/>
              </a:rPr>
              <a:t>Goals</a:t>
            </a:r>
          </a:p>
          <a:p>
            <a:r>
              <a:rPr lang="en-US" sz="2400" dirty="0">
                <a:solidFill>
                  <a:srgbClr val="505050"/>
                </a:solidFill>
                <a:latin typeface="+mj-lt"/>
              </a:rPr>
              <a:t>Retrieve Alerts for resources running low on capacity</a:t>
            </a:r>
          </a:p>
          <a:p>
            <a:r>
              <a:rPr lang="en-US" sz="2400" dirty="0">
                <a:solidFill>
                  <a:srgbClr val="505050"/>
                </a:solidFill>
                <a:latin typeface="+mj-lt"/>
              </a:rPr>
              <a:t>Visualize resource usage (Memory, Storage, IP pools)</a:t>
            </a:r>
          </a:p>
          <a:p>
            <a:r>
              <a:rPr lang="en-US" sz="2400" dirty="0">
                <a:solidFill>
                  <a:srgbClr val="505050"/>
                </a:solidFill>
                <a:latin typeface="+mj-lt"/>
              </a:rPr>
              <a:t>Add resources (</a:t>
            </a:r>
            <a:r>
              <a:rPr lang="en-US" sz="2400" dirty="0">
                <a:solidFill>
                  <a:srgbClr val="505050"/>
                </a:solidFill>
              </a:rPr>
              <a:t>for example, </a:t>
            </a:r>
            <a:r>
              <a:rPr lang="en-US" sz="2400" dirty="0">
                <a:solidFill>
                  <a:srgbClr val="505050"/>
                </a:solidFill>
                <a:latin typeface="+mj-lt"/>
              </a:rPr>
              <a:t>IP address space</a:t>
            </a:r>
            <a:r>
              <a:rPr lang="en-US" sz="1800" dirty="0">
                <a:solidFill>
                  <a:srgbClr val="505050"/>
                </a:solidFill>
                <a:latin typeface="+mj-lt"/>
              </a:rPr>
              <a:t>)</a:t>
            </a:r>
          </a:p>
          <a:p>
            <a:pPr lvl="1"/>
            <a:endParaRPr lang="en-US" dirty="0">
              <a:latin typeface="+mj-lt"/>
            </a:endParaRPr>
          </a:p>
        </p:txBody>
      </p:sp>
      <p:sp>
        <p:nvSpPr>
          <p:cNvPr id="3" name="Title 2"/>
          <p:cNvSpPr>
            <a:spLocks noGrp="1"/>
          </p:cNvSpPr>
          <p:nvPr>
            <p:ph type="title"/>
          </p:nvPr>
        </p:nvSpPr>
        <p:spPr>
          <a:xfrm>
            <a:off x="0" y="0"/>
            <a:ext cx="11889564" cy="917575"/>
          </a:xfrm>
        </p:spPr>
        <p:txBody>
          <a:bodyPr/>
          <a:lstStyle/>
          <a:p>
            <a:r>
              <a:rPr lang="en-US" dirty="0">
                <a:solidFill>
                  <a:srgbClr val="505050"/>
                </a:solidFill>
              </a:rPr>
              <a:t>Basic – View/manage capacity using the portal</a:t>
            </a:r>
          </a:p>
        </p:txBody>
      </p:sp>
      <p:sp>
        <p:nvSpPr>
          <p:cNvPr id="6" name="TextBox 5"/>
          <p:cNvSpPr txBox="1"/>
          <p:nvPr/>
        </p:nvSpPr>
        <p:spPr>
          <a:xfrm>
            <a:off x="884237" y="3497262"/>
            <a:ext cx="3433762" cy="2754600"/>
          </a:xfrm>
          <a:prstGeom prst="rect">
            <a:avLst/>
          </a:prstGeom>
          <a:noFill/>
          <a:ln w="12700">
            <a:noFill/>
          </a:ln>
        </p:spPr>
        <p:txBody>
          <a:bodyPr wrap="square" lIns="182880" tIns="146304" rIns="182880" bIns="146304" rtlCol="0">
            <a:spAutoFit/>
          </a:bodyPr>
          <a:lstStyle/>
          <a:p>
            <a:pPr marL="0" marR="0" lvl="0" indent="0" defTabSz="932742" rtl="0" eaLnBrk="1" fontAlgn="auto" latinLnBrk="0" hangingPunct="1">
              <a:lnSpc>
                <a:spcPct val="90000"/>
              </a:lnSpc>
              <a:spcBef>
                <a:spcPts val="0"/>
              </a:spcBef>
              <a:spcAft>
                <a:spcPts val="600"/>
              </a:spcAft>
              <a:buClrTx/>
              <a:buSzTx/>
              <a:buFontTx/>
              <a:buNone/>
              <a:tabLst/>
              <a:defRPr/>
            </a:pPr>
            <a:r>
              <a:rPr kumimoji="0" lang="en-US" sz="2800" b="1" i="0" u="none" strike="noStrike" kern="1200" cap="none" spc="0" normalizeH="0" baseline="0" noProof="0" dirty="0">
                <a:ln>
                  <a:noFill/>
                </a:ln>
                <a:solidFill>
                  <a:srgbClr val="0078D7"/>
                </a:solidFill>
                <a:effectLst/>
                <a:uLnTx/>
                <a:uFillTx/>
                <a:latin typeface="Segoe UI" panose="020B0502040204020203" pitchFamily="34" charset="0"/>
                <a:cs typeface="Segoe UI" panose="020B0502040204020203" pitchFamily="34" charset="0"/>
              </a:rPr>
              <a:t>More advanced</a:t>
            </a:r>
          </a:p>
          <a:p>
            <a:pPr marL="457200" marR="0" lvl="0" indent="-457200"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rgbClr val="353535"/>
                </a:solidFill>
                <a:effectLst/>
                <a:uLnTx/>
                <a:uFillTx/>
                <a:cs typeface="Segoe UI" panose="020B0502040204020203" pitchFamily="34" charset="0"/>
              </a:rPr>
              <a:t>Use alerts and metrics to feed an external tool for capacity management and planning</a:t>
            </a:r>
          </a:p>
        </p:txBody>
      </p:sp>
      <p:pic>
        <p:nvPicPr>
          <p:cNvPr id="7" name="Picture 6" descr="A screenshot of a cell phone&#10;&#10;Description generated with very high confidence">
            <a:extLst>
              <a:ext uri="{FF2B5EF4-FFF2-40B4-BE49-F238E27FC236}">
                <a16:creationId xmlns:a16="http://schemas.microsoft.com/office/drawing/2014/main" id="{AB707A89-34DC-4584-8557-AB9D25E0BB16}"/>
              </a:ext>
            </a:extLst>
          </p:cNvPr>
          <p:cNvPicPr>
            <a:picLocks noChangeAspect="1"/>
          </p:cNvPicPr>
          <p:nvPr/>
        </p:nvPicPr>
        <p:blipFill>
          <a:blip r:embed="rId3"/>
          <a:stretch>
            <a:fillRect/>
          </a:stretch>
        </p:blipFill>
        <p:spPr>
          <a:xfrm>
            <a:off x="5151438" y="2672351"/>
            <a:ext cx="7285038" cy="4253911"/>
          </a:xfrm>
          <a:prstGeom prst="rect">
            <a:avLst/>
          </a:prstGeom>
        </p:spPr>
      </p:pic>
    </p:spTree>
    <p:extLst>
      <p:ext uri="{BB962C8B-B14F-4D97-AF65-F5344CB8AC3E}">
        <p14:creationId xmlns:p14="http://schemas.microsoft.com/office/powerpoint/2010/main" val="217845729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4662815"/>
          </a:xfrm>
        </p:spPr>
        <p:txBody>
          <a:bodyPr/>
          <a:lstStyle/>
          <a:p>
            <a:pPr marL="0" indent="0">
              <a:buNone/>
            </a:pPr>
            <a:r>
              <a:rPr lang="en-US" sz="2800" dirty="0">
                <a:solidFill>
                  <a:srgbClr val="353535"/>
                </a:solidFill>
              </a:rPr>
              <a:t>Example scenario: I am running out of IP space for my external VIPs.</a:t>
            </a:r>
          </a:p>
          <a:p>
            <a:pPr marL="0" indent="0">
              <a:buNone/>
            </a:pPr>
            <a:endParaRPr lang="en-US" sz="1800" dirty="0">
              <a:solidFill>
                <a:srgbClr val="353535"/>
              </a:solidFill>
            </a:endParaRPr>
          </a:p>
          <a:p>
            <a:pPr marL="0" indent="0">
              <a:buNone/>
            </a:pPr>
            <a:r>
              <a:rPr lang="en-US" sz="2800" b="1" dirty="0">
                <a:solidFill>
                  <a:srgbClr val="353535"/>
                </a:solidFill>
                <a:latin typeface="Segoe UI" panose="020B0502040204020203" pitchFamily="34" charset="0"/>
                <a:cs typeface="Segoe UI" panose="020B0502040204020203" pitchFamily="34" charset="0"/>
              </a:rPr>
              <a:t>Available Actions</a:t>
            </a:r>
          </a:p>
          <a:p>
            <a:pPr>
              <a:buFont typeface="Wingdings" panose="05000000000000000000" pitchFamily="2" charset="2"/>
              <a:buChar char="§"/>
            </a:pPr>
            <a:r>
              <a:rPr lang="en-US" sz="2400" dirty="0">
                <a:solidFill>
                  <a:schemeClr val="accent1">
                    <a:lumMod val="50000"/>
                  </a:schemeClr>
                </a:solidFill>
                <a:latin typeface="Consolas" panose="020B0609020204030204" pitchFamily="49" charset="0"/>
              </a:rPr>
              <a:t>Get-</a:t>
            </a:r>
            <a:r>
              <a:rPr lang="en-US" sz="2400" dirty="0" err="1">
                <a:solidFill>
                  <a:schemeClr val="accent1">
                    <a:lumMod val="50000"/>
                  </a:schemeClr>
                </a:solidFill>
                <a:latin typeface="Consolas" panose="020B0609020204030204" pitchFamily="49" charset="0"/>
              </a:rPr>
              <a:t>AZsIpPool</a:t>
            </a:r>
            <a:r>
              <a:rPr lang="en-US" sz="2400" dirty="0">
                <a:solidFill>
                  <a:schemeClr val="accent1">
                    <a:lumMod val="50000"/>
                  </a:schemeClr>
                </a:solidFill>
                <a:latin typeface="Consolas" panose="020B0609020204030204" pitchFamily="49" charset="0"/>
              </a:rPr>
              <a:t> – List IP pools</a:t>
            </a:r>
          </a:p>
          <a:p>
            <a:pPr>
              <a:buFont typeface="Wingdings" panose="05000000000000000000" pitchFamily="2" charset="2"/>
              <a:buChar char="§"/>
            </a:pPr>
            <a:r>
              <a:rPr lang="en-US" sz="2400" dirty="0">
                <a:solidFill>
                  <a:schemeClr val="accent1">
                    <a:lumMod val="50000"/>
                  </a:schemeClr>
                </a:solidFill>
                <a:latin typeface="Consolas" panose="020B0609020204030204" pitchFamily="49" charset="0"/>
              </a:rPr>
              <a:t>Add-</a:t>
            </a:r>
            <a:r>
              <a:rPr lang="en-US" sz="2400" dirty="0" err="1">
                <a:solidFill>
                  <a:schemeClr val="accent1">
                    <a:lumMod val="50000"/>
                  </a:schemeClr>
                </a:solidFill>
                <a:latin typeface="Consolas" panose="020B0609020204030204" pitchFamily="49" charset="0"/>
              </a:rPr>
              <a:t>AZsIpPool</a:t>
            </a:r>
            <a:r>
              <a:rPr lang="en-US" sz="2400" dirty="0">
                <a:solidFill>
                  <a:schemeClr val="accent1">
                    <a:lumMod val="50000"/>
                  </a:schemeClr>
                </a:solidFill>
                <a:latin typeface="Consolas" panose="020B0609020204030204" pitchFamily="49" charset="0"/>
              </a:rPr>
              <a:t> - Adds IP pool </a:t>
            </a:r>
          </a:p>
          <a:p>
            <a:pPr lvl="1"/>
            <a:r>
              <a:rPr lang="en-US" dirty="0">
                <a:solidFill>
                  <a:srgbClr val="353535"/>
                </a:solidFill>
                <a:latin typeface="+mj-lt"/>
              </a:rPr>
              <a:t>No size restrictions for expansion</a:t>
            </a:r>
          </a:p>
          <a:p>
            <a:pPr lvl="1"/>
            <a:r>
              <a:rPr lang="en-US" dirty="0">
                <a:solidFill>
                  <a:srgbClr val="353535"/>
                </a:solidFill>
                <a:latin typeface="+mj-lt"/>
              </a:rPr>
              <a:t>Only deployment has an initial size requirement (based on VIPs)</a:t>
            </a:r>
          </a:p>
          <a:p>
            <a:pPr marL="0" indent="0">
              <a:buNone/>
            </a:pPr>
            <a:endParaRPr lang="en-US" sz="2400" dirty="0">
              <a:solidFill>
                <a:srgbClr val="353535"/>
              </a:solidFill>
            </a:endParaRPr>
          </a:p>
          <a:p>
            <a:pPr marL="0" indent="0">
              <a:buNone/>
            </a:pPr>
            <a:r>
              <a:rPr lang="en-US" sz="2400" b="1" dirty="0">
                <a:solidFill>
                  <a:srgbClr val="353535"/>
                </a:solidFill>
                <a:latin typeface="Segoe UI" panose="020B0502040204020203" pitchFamily="34" charset="0"/>
                <a:cs typeface="Segoe UI" panose="020B0502040204020203" pitchFamily="34" charset="0"/>
              </a:rPr>
              <a:t>Example:</a:t>
            </a:r>
          </a:p>
          <a:p>
            <a:pPr marL="0" indent="0">
              <a:buNone/>
            </a:pPr>
            <a:r>
              <a:rPr lang="en-US" sz="2400" dirty="0">
                <a:latin typeface="Consolas" panose="020B0609020204030204" pitchFamily="49" charset="0"/>
              </a:rPr>
              <a:t>Add-</a:t>
            </a:r>
            <a:r>
              <a:rPr lang="en-US" sz="2400" dirty="0" err="1">
                <a:latin typeface="Consolas" panose="020B0609020204030204" pitchFamily="49" charset="0"/>
              </a:rPr>
              <a:t>AzsIpPool</a:t>
            </a:r>
            <a:r>
              <a:rPr lang="en-US" sz="2400" dirty="0">
                <a:latin typeface="Consolas" panose="020B0609020204030204" pitchFamily="49" charset="0"/>
              </a:rPr>
              <a:t> -Name "</a:t>
            </a:r>
            <a:r>
              <a:rPr lang="en-US" sz="2400" dirty="0" err="1">
                <a:latin typeface="Consolas" panose="020B0609020204030204" pitchFamily="49" charset="0"/>
              </a:rPr>
              <a:t>PoolName</a:t>
            </a:r>
            <a:r>
              <a:rPr lang="en-US" sz="2400" dirty="0">
                <a:latin typeface="Consolas" panose="020B0609020204030204" pitchFamily="49" charset="0"/>
              </a:rPr>
              <a:t>" -</a:t>
            </a:r>
            <a:r>
              <a:rPr lang="en-US" sz="2400" dirty="0" err="1">
                <a:latin typeface="Consolas" panose="020B0609020204030204" pitchFamily="49" charset="0"/>
              </a:rPr>
              <a:t>StartIPAddress</a:t>
            </a:r>
            <a:r>
              <a:rPr lang="en-US" sz="2400" dirty="0">
                <a:latin typeface="Consolas" panose="020B0609020204030204" pitchFamily="49" charset="0"/>
              </a:rPr>
              <a:t> "192.168.55.1" -</a:t>
            </a:r>
            <a:r>
              <a:rPr lang="en-US" sz="2400" dirty="0" err="1">
                <a:latin typeface="Consolas" panose="020B0609020204030204" pitchFamily="49" charset="0"/>
              </a:rPr>
              <a:t>EndIPAddress</a:t>
            </a:r>
            <a:r>
              <a:rPr lang="en-US" sz="2400" dirty="0">
                <a:latin typeface="Consolas" panose="020B0609020204030204" pitchFamily="49" charset="0"/>
              </a:rPr>
              <a:t> "192.168.55.254" -</a:t>
            </a:r>
            <a:r>
              <a:rPr lang="en-US" sz="2400" dirty="0" err="1">
                <a:latin typeface="Consolas" panose="020B0609020204030204" pitchFamily="49" charset="0"/>
              </a:rPr>
              <a:t>AddressPrefix</a:t>
            </a:r>
            <a:r>
              <a:rPr lang="en-US" sz="2400" dirty="0">
                <a:latin typeface="Consolas" panose="020B0609020204030204" pitchFamily="49" charset="0"/>
              </a:rPr>
              <a:t> "192.168.55.0/24"</a:t>
            </a:r>
            <a:endParaRPr lang="en-US" sz="1400" dirty="0">
              <a:solidFill>
                <a:srgbClr val="353535"/>
              </a:solidFill>
              <a:latin typeface="Consolas" panose="020B0609020204030204" pitchFamily="49" charset="0"/>
            </a:endParaRPr>
          </a:p>
        </p:txBody>
      </p:sp>
      <p:sp>
        <p:nvSpPr>
          <p:cNvPr id="3" name="Title 2"/>
          <p:cNvSpPr>
            <a:spLocks noGrp="1"/>
          </p:cNvSpPr>
          <p:nvPr>
            <p:ph type="title"/>
          </p:nvPr>
        </p:nvSpPr>
        <p:spPr/>
        <p:txBody>
          <a:bodyPr/>
          <a:lstStyle/>
          <a:p>
            <a:r>
              <a:rPr lang="en-US" dirty="0">
                <a:solidFill>
                  <a:srgbClr val="505050"/>
                </a:solidFill>
              </a:rPr>
              <a:t>IP pools</a:t>
            </a:r>
          </a:p>
        </p:txBody>
      </p:sp>
      <p:grpSp>
        <p:nvGrpSpPr>
          <p:cNvPr id="2" name="Group 1">
            <a:extLst>
              <a:ext uri="{FF2B5EF4-FFF2-40B4-BE49-F238E27FC236}">
                <a16:creationId xmlns:a16="http://schemas.microsoft.com/office/drawing/2014/main" id="{FC0AE22C-36A7-4D9B-950D-211DB6B9CFB2}"/>
              </a:ext>
            </a:extLst>
          </p:cNvPr>
          <p:cNvGrpSpPr/>
          <p:nvPr/>
        </p:nvGrpSpPr>
        <p:grpSpPr>
          <a:xfrm>
            <a:off x="6583589" y="2125662"/>
            <a:ext cx="5562600" cy="1524000"/>
            <a:chOff x="465138" y="3954463"/>
            <a:chExt cx="4343400" cy="685800"/>
          </a:xfrm>
        </p:grpSpPr>
        <p:sp>
          <p:nvSpPr>
            <p:cNvPr id="5" name="Rectangle 4"/>
            <p:cNvSpPr/>
            <p:nvPr/>
          </p:nvSpPr>
          <p:spPr bwMode="auto">
            <a:xfrm>
              <a:off x="465138" y="3954463"/>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3200" b="1" dirty="0">
                  <a:solidFill>
                    <a:srgbClr val="0078D7"/>
                  </a:solidFill>
                  <a:latin typeface="Segoe UI Light" panose="020B0502040204020203" pitchFamily="34" charset="0"/>
                  <a:cs typeface="Segoe UI Light" panose="020B0502040204020203" pitchFamily="34" charset="0"/>
                </a:rPr>
                <a:t>FRP</a:t>
              </a:r>
            </a:p>
          </p:txBody>
        </p:sp>
        <p:sp>
          <p:nvSpPr>
            <p:cNvPr id="6" name="Rectangle 5"/>
            <p:cNvSpPr/>
            <p:nvPr/>
          </p:nvSpPr>
          <p:spPr bwMode="auto">
            <a:xfrm>
              <a:off x="3360738" y="3954463"/>
              <a:ext cx="1447800" cy="6858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3200" b="1" dirty="0">
                  <a:solidFill>
                    <a:srgbClr val="0078D7"/>
                  </a:solidFill>
                  <a:latin typeface="Segoe UI Light" panose="020B0502040204020203" pitchFamily="34" charset="0"/>
                  <a:cs typeface="Segoe UI Light" panose="020B0502040204020203" pitchFamily="34" charset="0"/>
                </a:rPr>
                <a:t>NC</a:t>
              </a:r>
            </a:p>
          </p:txBody>
        </p:sp>
        <p:sp>
          <p:nvSpPr>
            <p:cNvPr id="8" name="Right Arrow 7"/>
            <p:cNvSpPr/>
            <p:nvPr/>
          </p:nvSpPr>
          <p:spPr bwMode="auto">
            <a:xfrm>
              <a:off x="2141538" y="4183063"/>
              <a:ext cx="914400" cy="22860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mn-cs"/>
              </a:endParaRPr>
            </a:p>
          </p:txBody>
        </p:sp>
      </p:grpSp>
    </p:spTree>
    <p:extLst>
      <p:ext uri="{BB962C8B-B14F-4D97-AF65-F5344CB8AC3E}">
        <p14:creationId xmlns:p14="http://schemas.microsoft.com/office/powerpoint/2010/main" val="345206847"/>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2135604"/>
            <a:ext cx="6400799" cy="2511457"/>
          </a:xfrm>
        </p:spPr>
        <p:txBody>
          <a:bodyPr vert="horz" wrap="square" lIns="146304" tIns="91440" rIns="146304" bIns="91440" rtlCol="0" anchor="t">
            <a:spAutoFit/>
          </a:bodyPr>
          <a:lstStyle/>
          <a:p>
            <a:pPr marL="0" indent="0">
              <a:buNone/>
            </a:pPr>
            <a:r>
              <a:rPr lang="en-US" sz="2800" dirty="0">
                <a:solidFill>
                  <a:srgbClr val="0078D7"/>
                </a:solidFill>
                <a:latin typeface="Segoe UI Light" panose="020B0502040204020203" pitchFamily="34" charset="0"/>
                <a:cs typeface="Segoe UI Light" panose="020B0502040204020203" pitchFamily="34" charset="0"/>
              </a:rPr>
              <a:t>For your initial deployment, can you use alerts, health, and capacity information as exposed in the Azure Stack Hub portal, or do you need to connect to external monitoring/capacity/ticketing systems?</a:t>
            </a:r>
          </a:p>
        </p:txBody>
      </p:sp>
      <p:sp>
        <p:nvSpPr>
          <p:cNvPr id="3" name="Title 2"/>
          <p:cNvSpPr>
            <a:spLocks noGrp="1"/>
          </p:cNvSpPr>
          <p:nvPr>
            <p:ph type="title"/>
          </p:nvPr>
        </p:nvSpPr>
        <p:spPr>
          <a:xfrm>
            <a:off x="274639" y="295274"/>
            <a:ext cx="11201398" cy="2173126"/>
          </a:xfrm>
        </p:spPr>
        <p:txBody>
          <a:bodyPr/>
          <a:lstStyle/>
          <a:p>
            <a:r>
              <a:rPr lang="en-US" i="1" dirty="0">
                <a:solidFill>
                  <a:srgbClr val="505050"/>
                </a:solidFill>
                <a:latin typeface="Segoe UI Light" panose="020B0502040204020203" pitchFamily="34" charset="0"/>
                <a:cs typeface="Segoe UI Light" panose="020B0502040204020203" pitchFamily="34" charset="0"/>
              </a:rPr>
              <a:t>Decision conversation</a:t>
            </a:r>
            <a:r>
              <a:rPr lang="en-US" dirty="0">
                <a:solidFill>
                  <a:srgbClr val="505050"/>
                </a:solidFill>
                <a:latin typeface="Segoe UI Light" panose="020B0502040204020203" pitchFamily="34" charset="0"/>
                <a:cs typeface="Segoe UI Light" panose="020B0502040204020203" pitchFamily="34" charset="0"/>
              </a:rPr>
              <a:t> – Connecting outside Azure Stack Hub</a:t>
            </a:r>
          </a:p>
        </p:txBody>
      </p:sp>
      <p:pic>
        <p:nvPicPr>
          <p:cNvPr id="4" name="Picture 3" descr="Excerpts from a &lt;strong&gt;conversation&lt;/strong&gt; on the future of work, learning, training ..."/>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437437" y="2125663"/>
            <a:ext cx="3492077" cy="2323938"/>
          </a:xfrm>
          <a:prstGeom prst="rect">
            <a:avLst/>
          </a:prstGeom>
        </p:spPr>
      </p:pic>
    </p:spTree>
    <p:extLst>
      <p:ext uri="{BB962C8B-B14F-4D97-AF65-F5344CB8AC3E}">
        <p14:creationId xmlns:p14="http://schemas.microsoft.com/office/powerpoint/2010/main" val="1724239206"/>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41054"/>
            <a:ext cx="11887200" cy="2179058"/>
          </a:xfrm>
        </p:spPr>
        <p:txBody>
          <a:bodyPr/>
          <a:lstStyle/>
          <a:p>
            <a:r>
              <a:rPr lang="en-US" dirty="0"/>
              <a:t>How to Talk to Azure Stack Hub</a:t>
            </a:r>
          </a:p>
        </p:txBody>
      </p:sp>
    </p:spTree>
    <p:extLst>
      <p:ext uri="{BB962C8B-B14F-4D97-AF65-F5344CB8AC3E}">
        <p14:creationId xmlns:p14="http://schemas.microsoft.com/office/powerpoint/2010/main" val="208234221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5611" y="287886"/>
            <a:ext cx="11889564" cy="917575"/>
          </a:xfrm>
        </p:spPr>
        <p:txBody>
          <a:bodyPr/>
          <a:lstStyle/>
          <a:p>
            <a:r>
              <a:rPr lang="en-US" dirty="0">
                <a:solidFill>
                  <a:srgbClr val="505050"/>
                </a:solidFill>
              </a:rPr>
              <a:t>API integration principles</a:t>
            </a:r>
          </a:p>
        </p:txBody>
      </p:sp>
      <p:sp>
        <p:nvSpPr>
          <p:cNvPr id="4" name="Rectangle 3"/>
          <p:cNvSpPr/>
          <p:nvPr/>
        </p:nvSpPr>
        <p:spPr>
          <a:xfrm>
            <a:off x="6142037" y="3698007"/>
            <a:ext cx="5030975" cy="400110"/>
          </a:xfrm>
          <a:prstGeom prst="rect">
            <a:avLst/>
          </a:prstGeom>
          <a:noFill/>
          <a:ln>
            <a:solidFill>
              <a:srgbClr val="505050"/>
            </a:solidFill>
          </a:ln>
        </p:spPr>
        <p:txBody>
          <a:bodyPr wrap="square" rtlCol="0">
            <a:spAutoFit/>
          </a:bodyPr>
          <a:lstStyle/>
          <a:p>
            <a:pPr algn="ctr"/>
            <a:r>
              <a:rPr lang="en-US" sz="2000">
                <a:solidFill>
                  <a:srgbClr val="0078D7"/>
                </a:solidFill>
                <a:latin typeface="+mj-lt"/>
              </a:rPr>
              <a:t>ARM</a:t>
            </a:r>
          </a:p>
        </p:txBody>
      </p:sp>
      <p:sp>
        <p:nvSpPr>
          <p:cNvPr id="5" name="Rectangle 4"/>
          <p:cNvSpPr/>
          <p:nvPr/>
        </p:nvSpPr>
        <p:spPr>
          <a:xfrm>
            <a:off x="6142037" y="4766053"/>
            <a:ext cx="5030975" cy="400110"/>
          </a:xfrm>
          <a:prstGeom prst="rect">
            <a:avLst/>
          </a:prstGeom>
          <a:noFill/>
          <a:ln>
            <a:solidFill>
              <a:srgbClr val="505050"/>
            </a:solidFill>
          </a:ln>
        </p:spPr>
        <p:txBody>
          <a:bodyPr wrap="square" rtlCol="0">
            <a:spAutoFit/>
          </a:bodyPr>
          <a:lstStyle/>
          <a:p>
            <a:pPr algn="ctr"/>
            <a:r>
              <a:rPr lang="en-US" sz="2000">
                <a:solidFill>
                  <a:srgbClr val="0078D7"/>
                </a:solidFill>
                <a:latin typeface="+mj-lt"/>
              </a:rPr>
              <a:t>FRP/HRP/URP</a:t>
            </a:r>
          </a:p>
        </p:txBody>
      </p:sp>
      <p:sp>
        <p:nvSpPr>
          <p:cNvPr id="11" name="TextBox 10"/>
          <p:cNvSpPr txBox="1"/>
          <p:nvPr/>
        </p:nvSpPr>
        <p:spPr>
          <a:xfrm>
            <a:off x="445334" y="2627723"/>
            <a:ext cx="4753449" cy="3416320"/>
          </a:xfrm>
          <a:prstGeom prst="rect">
            <a:avLst/>
          </a:prstGeom>
          <a:noFill/>
          <a:ln>
            <a:noFill/>
          </a:ln>
        </p:spPr>
        <p:txBody>
          <a:bodyPr wrap="square" rtlCol="0">
            <a:spAutoFit/>
          </a:bodyPr>
          <a:lstStyle/>
          <a:p>
            <a:pPr marL="457200" marR="0" lvl="0" indent="-457200" algn="l" defTabSz="932742" rtl="0" eaLnBrk="1" fontAlgn="auto" latinLnBrk="0" hangingPunct="1">
              <a:lnSpc>
                <a:spcPct val="100000"/>
              </a:lnSpc>
              <a:spcBef>
                <a:spcPts val="0"/>
              </a:spcBef>
              <a:spcAft>
                <a:spcPts val="600"/>
              </a:spcAft>
              <a:buClrTx/>
              <a:buSzTx/>
              <a:buFont typeface="+mj-lt"/>
              <a:buAutoNum type="arabicPeriod"/>
              <a:tabLst/>
              <a:defRPr/>
            </a:pPr>
            <a:r>
              <a:rPr kumimoji="0" lang="en-US" sz="2000" b="0" i="0" u="none" strike="noStrike" kern="1200" cap="none" spc="0" normalizeH="0" baseline="0" noProof="0" dirty="0">
                <a:ln>
                  <a:noFill/>
                </a:ln>
                <a:solidFill>
                  <a:srgbClr val="0078D7"/>
                </a:solidFill>
                <a:effectLst/>
                <a:uLnTx/>
                <a:uFillTx/>
                <a:latin typeface="+mj-lt"/>
                <a:ea typeface="+mn-ea"/>
                <a:cs typeface="+mn-cs"/>
              </a:rPr>
              <a:t>Authenticate with AAD </a:t>
            </a:r>
          </a:p>
          <a:p>
            <a:pPr marL="457200" marR="0" lvl="0" indent="-457200" algn="l" defTabSz="932742" rtl="0" eaLnBrk="1" fontAlgn="auto" latinLnBrk="0" hangingPunct="1">
              <a:lnSpc>
                <a:spcPct val="100000"/>
              </a:lnSpc>
              <a:spcBef>
                <a:spcPts val="0"/>
              </a:spcBef>
              <a:spcAft>
                <a:spcPts val="600"/>
              </a:spcAft>
              <a:buClrTx/>
              <a:buSzTx/>
              <a:buFont typeface="+mj-lt"/>
              <a:buAutoNum type="arabicPeriod"/>
              <a:tabLst/>
              <a:defRPr/>
            </a:pPr>
            <a:r>
              <a:rPr kumimoji="0" lang="en-US" sz="2000" b="0" i="0" u="none" strike="noStrike" kern="1200" cap="none" spc="0" normalizeH="0" baseline="0" noProof="0" dirty="0">
                <a:ln>
                  <a:noFill/>
                </a:ln>
                <a:solidFill>
                  <a:srgbClr val="0078D7"/>
                </a:solidFill>
                <a:effectLst/>
                <a:uLnTx/>
                <a:uFillTx/>
                <a:latin typeface="+mj-lt"/>
                <a:ea typeface="+mn-ea"/>
                <a:cs typeface="+mn-cs"/>
              </a:rPr>
              <a:t>Retrieve a Token for Admin Subscription</a:t>
            </a:r>
          </a:p>
          <a:p>
            <a:pPr marL="457200" marR="0" lvl="0" indent="-457200" algn="l" defTabSz="932742" rtl="0" eaLnBrk="1" fontAlgn="auto" latinLnBrk="0" hangingPunct="1">
              <a:lnSpc>
                <a:spcPct val="100000"/>
              </a:lnSpc>
              <a:spcBef>
                <a:spcPts val="0"/>
              </a:spcBef>
              <a:spcAft>
                <a:spcPts val="600"/>
              </a:spcAft>
              <a:buClrTx/>
              <a:buSzTx/>
              <a:buFont typeface="+mj-lt"/>
              <a:buAutoNum type="arabicPeriod"/>
              <a:tabLst/>
              <a:defRPr/>
            </a:pPr>
            <a:r>
              <a:rPr kumimoji="0" lang="en-US" sz="2000" b="0" i="0" u="none" strike="noStrike" kern="1200" cap="none" spc="0" normalizeH="0" baseline="0" noProof="0" dirty="0">
                <a:ln>
                  <a:noFill/>
                </a:ln>
                <a:solidFill>
                  <a:srgbClr val="0078D7"/>
                </a:solidFill>
                <a:effectLst/>
                <a:uLnTx/>
                <a:uFillTx/>
                <a:latin typeface="+mj-lt"/>
                <a:ea typeface="+mn-ea"/>
                <a:cs typeface="+mn-cs"/>
              </a:rPr>
              <a:t>Call API Namespace with Action</a:t>
            </a:r>
          </a:p>
          <a:p>
            <a:pPr lvl="1">
              <a:spcAft>
                <a:spcPts val="600"/>
              </a:spcAf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Health Resource Provider (HRP) https://Host:30005/subscriptions/9d334843-0c6e-4bfc-b82c-cf229da3a87b/resourcegroups/System/providers/</a:t>
            </a:r>
            <a:r>
              <a:rPr kumimoji="0" lang="en-US" sz="1600" b="1" i="0" u="none" strike="noStrike" kern="1200" cap="none" spc="0" normalizeH="0" baseline="0" noProof="0" dirty="0">
                <a:ln>
                  <a:noFill/>
                </a:ln>
                <a:solidFill>
                  <a:srgbClr val="505050"/>
                </a:solidFill>
                <a:effectLst/>
                <a:uLnTx/>
                <a:uFillTx/>
                <a:latin typeface="+mj-lt"/>
                <a:ea typeface="+mn-ea"/>
                <a:cs typeface="+mn-cs"/>
              </a:rPr>
              <a:t>Microsoft.InfrastructureInsights.Admin</a:t>
            </a:r>
            <a:r>
              <a:rPr kumimoji="0" lang="en-US" sz="1600" b="0" i="0" u="none" strike="noStrike" kern="1200" cap="none" spc="0" normalizeH="0" baseline="0" noProof="0" dirty="0">
                <a:ln>
                  <a:noFill/>
                </a:ln>
                <a:solidFill>
                  <a:srgbClr val="505050"/>
                </a:solidFill>
                <a:effectLst/>
                <a:uLnTx/>
                <a:uFillTx/>
                <a:latin typeface="+mj-lt"/>
                <a:ea typeface="+mn-ea"/>
                <a:cs typeface="+mn-cs"/>
              </a:rPr>
              <a:t> </a:t>
            </a:r>
          </a:p>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 name="Rectangle 12"/>
          <p:cNvSpPr/>
          <p:nvPr/>
        </p:nvSpPr>
        <p:spPr>
          <a:xfrm>
            <a:off x="9875951" y="2297802"/>
            <a:ext cx="1225551" cy="666060"/>
          </a:xfrm>
          <a:prstGeom prst="rect">
            <a:avLst/>
          </a:prstGeom>
          <a:noFill/>
          <a:ln>
            <a:solidFill>
              <a:srgbClr val="50505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AAD</a:t>
            </a:r>
          </a:p>
        </p:txBody>
      </p:sp>
      <p:cxnSp>
        <p:nvCxnSpPr>
          <p:cNvPr id="6" name="Straight Arrow Connector 5"/>
          <p:cNvCxnSpPr>
            <a:cxnSpLocks/>
          </p:cNvCxnSpPr>
          <p:nvPr/>
        </p:nvCxnSpPr>
        <p:spPr>
          <a:xfrm>
            <a:off x="7583754" y="2499604"/>
            <a:ext cx="2139683" cy="0"/>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170667" y="2297802"/>
            <a:ext cx="1225551" cy="666060"/>
          </a:xfrm>
          <a:prstGeom prst="rect">
            <a:avLst/>
          </a:prstGeom>
          <a:solidFill>
            <a:schemeClr val="accent5"/>
          </a:solidFill>
          <a:ln>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chemeClr val="tx1"/>
                </a:solidFill>
                <a:effectLst/>
                <a:uLnTx/>
                <a:uFillTx/>
                <a:latin typeface="Segoe UI Light" panose="020B0502040204020203" pitchFamily="34" charset="0"/>
                <a:cs typeface="Segoe UI Light" panose="020B0502040204020203" pitchFamily="34" charset="0"/>
              </a:rPr>
              <a:t>Tool</a:t>
            </a:r>
          </a:p>
        </p:txBody>
      </p:sp>
      <p:cxnSp>
        <p:nvCxnSpPr>
          <p:cNvPr id="15" name="Straight Arrow Connector 14"/>
          <p:cNvCxnSpPr>
            <a:cxnSpLocks/>
          </p:cNvCxnSpPr>
          <p:nvPr/>
        </p:nvCxnSpPr>
        <p:spPr>
          <a:xfrm flipH="1">
            <a:off x="7583755" y="2790428"/>
            <a:ext cx="2139682" cy="0"/>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cxnSpLocks/>
          </p:cNvCxnSpPr>
          <p:nvPr/>
        </p:nvCxnSpPr>
        <p:spPr>
          <a:xfrm>
            <a:off x="6862895" y="3040063"/>
            <a:ext cx="0" cy="581744"/>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6157174" y="5814819"/>
            <a:ext cx="1225551" cy="666060"/>
          </a:xfrm>
          <a:prstGeom prst="rect">
            <a:avLst/>
          </a:prstGeom>
          <a:noFill/>
          <a:ln>
            <a:solidFill>
              <a:srgbClr val="50505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srgbClr val="0078D7"/>
                </a:solidFill>
                <a:effectLst/>
                <a:uLnTx/>
                <a:uFillTx/>
                <a:latin typeface="Segoe UI Light" panose="020B0502040204020203" pitchFamily="34" charset="0"/>
                <a:cs typeface="Segoe UI Light" panose="020B0502040204020203" pitchFamily="34" charset="0"/>
              </a:rPr>
              <a:t>Health Controller</a:t>
            </a:r>
          </a:p>
        </p:txBody>
      </p:sp>
      <p:cxnSp>
        <p:nvCxnSpPr>
          <p:cNvPr id="24" name="Straight Arrow Connector 23"/>
          <p:cNvCxnSpPr/>
          <p:nvPr/>
        </p:nvCxnSpPr>
        <p:spPr>
          <a:xfrm>
            <a:off x="6862895" y="4183062"/>
            <a:ext cx="0" cy="564965"/>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6477330" y="5249862"/>
            <a:ext cx="0" cy="530433"/>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flipV="1">
            <a:off x="6477330" y="4183062"/>
            <a:ext cx="1" cy="546591"/>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cxnSpLocks/>
          </p:cNvCxnSpPr>
          <p:nvPr/>
        </p:nvCxnSpPr>
        <p:spPr>
          <a:xfrm flipV="1">
            <a:off x="6449667" y="3047463"/>
            <a:ext cx="0" cy="574344"/>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0" name="Oval 19"/>
          <p:cNvSpPr/>
          <p:nvPr/>
        </p:nvSpPr>
        <p:spPr bwMode="auto">
          <a:xfrm>
            <a:off x="8453521" y="2963862"/>
            <a:ext cx="304800" cy="304800"/>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1</a:t>
            </a:r>
          </a:p>
        </p:txBody>
      </p:sp>
      <p:sp>
        <p:nvSpPr>
          <p:cNvPr id="31" name="Oval 30"/>
          <p:cNvSpPr/>
          <p:nvPr/>
        </p:nvSpPr>
        <p:spPr bwMode="auto">
          <a:xfrm>
            <a:off x="6994596" y="3186421"/>
            <a:ext cx="304800" cy="304800"/>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rPr>
              <a:t>2</a:t>
            </a:r>
          </a:p>
        </p:txBody>
      </p:sp>
      <p:sp>
        <p:nvSpPr>
          <p:cNvPr id="35" name="Oval 34"/>
          <p:cNvSpPr/>
          <p:nvPr/>
        </p:nvSpPr>
        <p:spPr bwMode="auto">
          <a:xfrm>
            <a:off x="6994596" y="4313909"/>
            <a:ext cx="304800" cy="304800"/>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3</a:t>
            </a:r>
          </a:p>
        </p:txBody>
      </p:sp>
      <p:cxnSp>
        <p:nvCxnSpPr>
          <p:cNvPr id="41" name="Straight Arrow Connector 40"/>
          <p:cNvCxnSpPr/>
          <p:nvPr/>
        </p:nvCxnSpPr>
        <p:spPr>
          <a:xfrm>
            <a:off x="6865937" y="5249862"/>
            <a:ext cx="0" cy="530433"/>
          </a:xfrm>
          <a:prstGeom prst="straightConnector1">
            <a:avLst/>
          </a:prstGeom>
          <a:ln w="28575">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275448" y="1007723"/>
            <a:ext cx="11352989" cy="1458861"/>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To query Azure Stack Hub state and health, you must connect with sufficient authorization and use APIs to talk to the Fabric, Health, or Update Resource Providers…</a:t>
            </a:r>
          </a:p>
        </p:txBody>
      </p:sp>
      <p:sp>
        <p:nvSpPr>
          <p:cNvPr id="7" name="TextBox 6">
            <a:extLst>
              <a:ext uri="{FF2B5EF4-FFF2-40B4-BE49-F238E27FC236}">
                <a16:creationId xmlns:a16="http://schemas.microsoft.com/office/drawing/2014/main" id="{C0C8070A-FC75-4F3C-BF1D-C8AD299EFD25}"/>
              </a:ext>
            </a:extLst>
          </p:cNvPr>
          <p:cNvSpPr txBox="1"/>
          <p:nvPr/>
        </p:nvSpPr>
        <p:spPr>
          <a:xfrm>
            <a:off x="132494" y="6543170"/>
            <a:ext cx="12314237" cy="849463"/>
          </a:xfrm>
          <a:prstGeom prst="rect">
            <a:avLst/>
          </a:prstGeom>
          <a:noFill/>
        </p:spPr>
        <p:txBody>
          <a:bodyPr wrap="square" lIns="182880" tIns="146304" rIns="182880" bIns="146304" rtlCol="0">
            <a:spAutoFit/>
          </a:bodyPr>
          <a:lstStyle/>
          <a:p>
            <a:pPr>
              <a:lnSpc>
                <a:spcPct val="90000"/>
              </a:lnSpc>
              <a:spcAft>
                <a:spcPts val="600"/>
              </a:spcAft>
            </a:pPr>
            <a:r>
              <a:rPr lang="en-US" sz="2000" dirty="0">
                <a:solidFill>
                  <a:schemeClr val="bg1"/>
                </a:solidFill>
              </a:rPr>
              <a:t>Azure Stack Hub administrator REST API detail is here - </a:t>
            </a:r>
            <a:r>
              <a:rPr lang="en-US" sz="2000" dirty="0">
                <a:gradFill>
                  <a:gsLst>
                    <a:gs pos="2917">
                      <a:schemeClr val="tx1"/>
                    </a:gs>
                    <a:gs pos="30000">
                      <a:schemeClr val="tx1"/>
                    </a:gs>
                  </a:gsLst>
                  <a:lin ang="5400000" scaled="0"/>
                </a:gradFill>
                <a:hlinkClick r:id="rId3"/>
              </a:rPr>
              <a:t>https://docs.microsoft.com/en-us/rest/api/azure-stack/</a:t>
            </a:r>
            <a:r>
              <a:rPr lang="en-US" sz="2000" dirty="0">
                <a:gradFill>
                  <a:gsLst>
                    <a:gs pos="2917">
                      <a:schemeClr val="tx1"/>
                    </a:gs>
                    <a:gs pos="30000">
                      <a:schemeClr val="tx1"/>
                    </a:gs>
                  </a:gsLst>
                  <a:lin ang="5400000" scaled="0"/>
                </a:gradFill>
              </a:rPr>
              <a:t> </a:t>
            </a:r>
          </a:p>
        </p:txBody>
      </p:sp>
    </p:spTree>
    <p:extLst>
      <p:ext uri="{BB962C8B-B14F-4D97-AF65-F5344CB8AC3E}">
        <p14:creationId xmlns:p14="http://schemas.microsoft.com/office/powerpoint/2010/main" val="13135816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500"/>
                                        <p:tgtEl>
                                          <p:spTgt spid="3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childTnLst>
                          </p:cTn>
                        </p:par>
                        <p:par>
                          <p:cTn id="43" fill="hold">
                            <p:stCondLst>
                              <p:cond delay="1000"/>
                            </p:stCondLst>
                            <p:childTnLst>
                              <p:par>
                                <p:cTn id="44" presetID="10" presetClass="entr" presetSubtype="0" fill="hold" nodeType="after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500"/>
                                        <p:tgtEl>
                                          <p:spTgt spid="29"/>
                                        </p:tgtEl>
                                      </p:cBhvr>
                                    </p:animEffect>
                                  </p:childTnLst>
                                </p:cTn>
                              </p:par>
                            </p:childTnLst>
                          </p:cTn>
                        </p:par>
                        <p:par>
                          <p:cTn id="47" fill="hold">
                            <p:stCondLst>
                              <p:cond delay="1500"/>
                            </p:stCondLst>
                            <p:childTnLst>
                              <p:par>
                                <p:cTn id="48" presetID="10" presetClass="entr" presetSubtype="0" fill="hold" nodeType="after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fade">
                                      <p:cBhvr>
                                        <p:cTn id="5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31" grpId="0" animBg="1"/>
      <p:bldP spid="3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Fabric RP – API resources</a:t>
            </a:r>
          </a:p>
        </p:txBody>
      </p:sp>
      <p:grpSp>
        <p:nvGrpSpPr>
          <p:cNvPr id="4" name="Group 3">
            <a:extLst>
              <a:ext uri="{FF2B5EF4-FFF2-40B4-BE49-F238E27FC236}">
                <a16:creationId xmlns:a16="http://schemas.microsoft.com/office/drawing/2014/main" id="{72B9F13C-91B6-49D7-9D48-C1AEC89B1795}"/>
              </a:ext>
            </a:extLst>
          </p:cNvPr>
          <p:cNvGrpSpPr/>
          <p:nvPr/>
        </p:nvGrpSpPr>
        <p:grpSpPr>
          <a:xfrm>
            <a:off x="274639" y="1592262"/>
            <a:ext cx="10591800" cy="3524042"/>
            <a:chOff x="655637" y="1897062"/>
            <a:chExt cx="10591800" cy="3524042"/>
          </a:xfrm>
        </p:grpSpPr>
        <p:sp>
          <p:nvSpPr>
            <p:cNvPr id="5" name="TextBox 4"/>
            <p:cNvSpPr txBox="1"/>
            <p:nvPr/>
          </p:nvSpPr>
          <p:spPr>
            <a:xfrm>
              <a:off x="655637" y="1897062"/>
              <a:ext cx="4876800" cy="3524042"/>
            </a:xfrm>
            <a:prstGeom prst="rect">
              <a:avLst/>
            </a:prstGeom>
            <a:noFill/>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Namespace resources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Location (Region)</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Infrastructure Roles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Logical Networks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Storage Subsystem</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File Shares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Role Instances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Scale Units</a:t>
              </a:r>
            </a:p>
            <a:p>
              <a:pPr marL="809271" lvl="1" indent="-342900">
                <a:lnSpc>
                  <a:spcPct val="90000"/>
                </a:lnSpc>
                <a:spcAft>
                  <a:spcPts val="600"/>
                </a:spcAft>
                <a:buFont typeface="Arial" panose="020B0604020202020204" pitchFamily="34" charset="0"/>
                <a:buChar char="•"/>
                <a:defRPr/>
              </a:pPr>
              <a:r>
                <a:rPr kumimoji="0" lang="en-US" sz="16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Physical Server</a:t>
              </a:r>
              <a:endParaRPr kumimoji="0" lang="en-US" sz="20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endParaRPr>
            </a:p>
          </p:txBody>
        </p:sp>
        <p:sp>
          <p:nvSpPr>
            <p:cNvPr id="7" name="TextBox 6"/>
            <p:cNvSpPr txBox="1"/>
            <p:nvPr/>
          </p:nvSpPr>
          <p:spPr>
            <a:xfrm>
              <a:off x="6370637" y="1927224"/>
              <a:ext cx="4876800" cy="1295739"/>
            </a:xfrm>
            <a:prstGeom prst="rect">
              <a:avLst/>
            </a:prstGeom>
            <a:noFill/>
            <a:ln>
              <a:solidFill>
                <a:srgbClr val="505050"/>
              </a:solidFill>
            </a:ln>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Actions:</a:t>
              </a:r>
            </a:p>
            <a:p>
              <a:pPr marR="0" lvl="0" algn="l" defTabSz="932742" rtl="0" eaLnBrk="1" fontAlgn="auto" latinLnBrk="0" hangingPunct="1">
                <a:lnSpc>
                  <a:spcPct val="90000"/>
                </a:lnSpc>
                <a:spcBef>
                  <a:spcPts val="0"/>
                </a:spcBef>
                <a:spcAft>
                  <a:spcPts val="600"/>
                </a:spcAft>
                <a:buClrTx/>
                <a:buSzTx/>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Get, Put, Post</a:t>
              </a:r>
            </a:p>
          </p:txBody>
        </p:sp>
        <p:sp>
          <p:nvSpPr>
            <p:cNvPr id="2" name="Arrow: Left 1"/>
            <p:cNvSpPr/>
            <p:nvPr/>
          </p:nvSpPr>
          <p:spPr bwMode="auto">
            <a:xfrm>
              <a:off x="4541836" y="2324518"/>
              <a:ext cx="1409702" cy="440826"/>
            </a:xfrm>
            <a:prstGeom prst="leftArrow">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spTree>
    <p:extLst>
      <p:ext uri="{BB962C8B-B14F-4D97-AF65-F5344CB8AC3E}">
        <p14:creationId xmlns:p14="http://schemas.microsoft.com/office/powerpoint/2010/main" val="218840304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Health RP – API resources</a:t>
            </a:r>
          </a:p>
        </p:txBody>
      </p:sp>
      <p:sp>
        <p:nvSpPr>
          <p:cNvPr id="5" name="TextBox 4"/>
          <p:cNvSpPr txBox="1"/>
          <p:nvPr/>
        </p:nvSpPr>
        <p:spPr>
          <a:xfrm>
            <a:off x="274639" y="1592262"/>
            <a:ext cx="4876800" cy="2246769"/>
          </a:xfrm>
          <a:prstGeom prst="rect">
            <a:avLst/>
          </a:prstGeom>
          <a:noFill/>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Namespace resources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Location (Region)</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Alert</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Service Health Registrations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Resource Health Registration</a:t>
            </a:r>
          </a:p>
        </p:txBody>
      </p:sp>
      <p:sp>
        <p:nvSpPr>
          <p:cNvPr id="2" name="TextBox 1"/>
          <p:cNvSpPr txBox="1"/>
          <p:nvPr/>
        </p:nvSpPr>
        <p:spPr>
          <a:xfrm>
            <a:off x="282575" y="4914650"/>
            <a:ext cx="11582400" cy="1766637"/>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505050"/>
                </a:solidFill>
                <a:effectLst/>
                <a:uLnTx/>
                <a:uFillTx/>
                <a:latin typeface="Segoe UI"/>
                <a:ea typeface="+mn-ea"/>
                <a:cs typeface="+mn-cs"/>
              </a:rPr>
              <a:t>$URI="</a:t>
            </a:r>
            <a:r>
              <a:rPr kumimoji="0" lang="en-US" sz="1400" b="0" i="0" u="none" strike="noStrike" kern="1200" cap="none" spc="0" normalizeH="0" baseline="0" noProof="0" dirty="0">
                <a:ln>
                  <a:noFill/>
                </a:ln>
                <a:solidFill>
                  <a:srgbClr val="D83B01"/>
                </a:solidFill>
                <a:effectLst/>
                <a:uLnTx/>
                <a:uFillTx/>
                <a:latin typeface="Segoe UI"/>
                <a:ea typeface="+mn-ea"/>
                <a:cs typeface="+mn-cs"/>
              </a:rPr>
              <a:t>${</a:t>
            </a:r>
            <a:r>
              <a:rPr kumimoji="0" lang="en-US" sz="1400" b="0" i="0" u="none" strike="noStrike" kern="1200" cap="none" spc="0" normalizeH="0" baseline="0" noProof="0" dirty="0" err="1">
                <a:ln>
                  <a:noFill/>
                </a:ln>
                <a:solidFill>
                  <a:srgbClr val="D83B01"/>
                </a:solidFill>
                <a:effectLst/>
                <a:uLnTx/>
                <a:uFillTx/>
                <a:latin typeface="Segoe UI"/>
                <a:ea typeface="+mn-ea"/>
                <a:cs typeface="+mn-cs"/>
              </a:rPr>
              <a:t>ArmEndpoint</a:t>
            </a:r>
            <a:r>
              <a:rPr kumimoji="0" lang="en-US" sz="1400" b="0" i="0" u="none" strike="noStrike" kern="1200" cap="none" spc="0" normalizeH="0" baseline="0" noProof="0" dirty="0">
                <a:ln>
                  <a:noFill/>
                </a:ln>
                <a:solidFill>
                  <a:srgbClr val="D83B01"/>
                </a:solidFill>
                <a:effectLst/>
                <a:uLnTx/>
                <a:uFillTx/>
                <a:latin typeface="Segoe UI"/>
                <a:ea typeface="+mn-ea"/>
                <a:cs typeface="+mn-cs"/>
              </a:rPr>
              <a:t>}/</a:t>
            </a:r>
            <a:r>
              <a:rPr kumimoji="0" lang="en-US" sz="1400" b="0" i="0" u="none" strike="noStrike" kern="1200" cap="none" spc="0" normalizeH="0" baseline="0" noProof="0" dirty="0">
                <a:ln>
                  <a:noFill/>
                </a:ln>
                <a:solidFill>
                  <a:srgbClr val="505050"/>
                </a:solidFill>
                <a:effectLst/>
                <a:uLnTx/>
                <a:uFillTx/>
                <a:latin typeface="Segoe UI"/>
                <a:ea typeface="+mn-ea"/>
                <a:cs typeface="+mn-cs"/>
              </a:rPr>
              <a:t>subscriptions</a:t>
            </a:r>
            <a:r>
              <a:rPr kumimoji="0" lang="en-US" sz="1400" b="0" i="0" u="none" strike="noStrike" kern="1200" cap="none" spc="0" normalizeH="0" baseline="0" noProof="0" dirty="0">
                <a:ln>
                  <a:noFill/>
                </a:ln>
                <a:solidFill>
                  <a:srgbClr val="00B050"/>
                </a:solidFill>
                <a:effectLst/>
                <a:uLnTx/>
                <a:uFillTx/>
                <a:latin typeface="Segoe UI"/>
                <a:ea typeface="+mn-ea"/>
                <a:cs typeface="+mn-cs"/>
              </a:rPr>
              <a:t>/${subscription}</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resourceGroups</a:t>
            </a:r>
            <a:r>
              <a:rPr kumimoji="0" lang="en-US" sz="1400" b="0" i="0" u="none" strike="noStrike" kern="1200" cap="none" spc="0" normalizeH="0" baseline="0" noProof="0" dirty="0">
                <a:ln>
                  <a:noFill/>
                </a:ln>
                <a:solidFill>
                  <a:srgbClr val="505050"/>
                </a:solidFill>
                <a:effectLst/>
                <a:uLnTx/>
                <a:uFillTx/>
                <a:latin typeface="Segoe UI"/>
                <a:ea typeface="+mn-ea"/>
                <a:cs typeface="+mn-cs"/>
              </a:rPr>
              <a:t>/system/providers/</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Microsoft.InfrastructureInsights.Admin</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regionHealths</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a:ln>
                  <a:noFill/>
                </a:ln>
                <a:solidFill>
                  <a:srgbClr val="FFC000"/>
                </a:solidFill>
                <a:effectLst/>
                <a:uLnTx/>
                <a:uFillTx/>
                <a:latin typeface="Segoe UI"/>
                <a:ea typeface="+mn-ea"/>
                <a:cs typeface="+mn-cs"/>
              </a:rPr>
              <a:t>$region</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Alerts?api-version</a:t>
            </a:r>
            <a:r>
              <a:rPr kumimoji="0" lang="en-US" sz="1400" b="0" i="0" u="none" strike="noStrike" kern="1200" cap="none" spc="0" normalizeH="0" baseline="0" noProof="0" dirty="0">
                <a:ln>
                  <a:noFill/>
                </a:ln>
                <a:solidFill>
                  <a:srgbClr val="505050"/>
                </a:solidFill>
                <a:effectLst/>
                <a:uLnTx/>
                <a:uFillTx/>
                <a:latin typeface="Segoe UI"/>
                <a:ea typeface="+mn-ea"/>
                <a:cs typeface="+mn-cs"/>
              </a:rPr>
              <a:t>=2016-05-01"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505050"/>
                </a:solidFill>
                <a:effectLst/>
                <a:uLnTx/>
                <a:uFillTx/>
                <a:latin typeface="Segoe UI"/>
                <a:ea typeface="+mn-ea"/>
                <a:cs typeface="+mn-cs"/>
              </a:rPr>
              <a:t>$Alert=Invoke-</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RestMethod</a:t>
            </a:r>
            <a:r>
              <a:rPr kumimoji="0" lang="en-US" sz="1400" b="0" i="0" u="none" strike="noStrike" kern="1200" cap="none" spc="0" normalizeH="0" baseline="0" noProof="0" dirty="0">
                <a:ln>
                  <a:noFill/>
                </a:ln>
                <a:solidFill>
                  <a:srgbClr val="505050"/>
                </a:solidFill>
                <a:effectLst/>
                <a:uLnTx/>
                <a:uFillTx/>
                <a:latin typeface="Segoe UI"/>
                <a:ea typeface="+mn-ea"/>
                <a:cs typeface="+mn-cs"/>
              </a:rPr>
              <a:t> -Method GET -Uri $</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uri</a:t>
            </a:r>
            <a:r>
              <a:rPr kumimoji="0" lang="en-US" sz="1400" b="0" i="0" u="none" strike="noStrike" kern="1200" cap="none" spc="0" normalizeH="0" baseline="0" noProof="0" dirty="0">
                <a:ln>
                  <a:noFill/>
                </a:ln>
                <a:solidFill>
                  <a:srgbClr val="505050"/>
                </a:solidFill>
                <a:effectLst/>
                <a:uLnTx/>
                <a:uFillTx/>
                <a:latin typeface="Segoe UI"/>
                <a:ea typeface="+mn-ea"/>
                <a:cs typeface="+mn-cs"/>
              </a:rPr>
              <a:t> -</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ContentType</a:t>
            </a:r>
            <a:r>
              <a:rPr kumimoji="0" lang="en-US" sz="1400" b="0" i="0" u="none" strike="noStrike" kern="1200" cap="none" spc="0" normalizeH="0" baseline="0" noProof="0" dirty="0">
                <a:ln>
                  <a:noFill/>
                </a:ln>
                <a:solidFill>
                  <a:srgbClr val="505050"/>
                </a:solidFill>
                <a:effectLst/>
                <a:uLnTx/>
                <a:uFillTx/>
                <a:latin typeface="Segoe UI"/>
                <a:ea typeface="+mn-ea"/>
                <a:cs typeface="+mn-cs"/>
              </a:rPr>
              <a:t> 'application/</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json</a:t>
            </a:r>
            <a:r>
              <a:rPr kumimoji="0" lang="en-US" sz="1400" b="0" i="0" u="none" strike="noStrike" kern="1200" cap="none" spc="0" normalizeH="0" baseline="0" noProof="0" dirty="0">
                <a:ln>
                  <a:noFill/>
                </a:ln>
                <a:solidFill>
                  <a:srgbClr val="505050"/>
                </a:solidFill>
                <a:effectLst/>
                <a:uLnTx/>
                <a:uFillTx/>
                <a:latin typeface="Segoe UI"/>
                <a:ea typeface="+mn-ea"/>
                <a:cs typeface="+mn-cs"/>
              </a:rPr>
              <a:t>' -Headers $Headers</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505050"/>
                </a:solidFill>
                <a:effectLst/>
                <a:uLnTx/>
                <a:uFillTx/>
                <a:latin typeface="Segoe UI"/>
                <a:ea typeface="+mn-ea"/>
                <a:cs typeface="+mn-cs"/>
              </a:rPr>
              <a:t>$Alerts=$</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Alert.value</a:t>
            </a:r>
            <a:endParaRPr kumimoji="0" lang="en-US" sz="1400" b="0" i="0" u="none" strike="noStrike" kern="1200" cap="none" spc="0" normalizeH="0" baseline="0" noProof="0" dirty="0">
              <a:ln>
                <a:noFill/>
              </a:ln>
              <a:solidFill>
                <a:srgbClr val="505050"/>
              </a:solidFill>
              <a:effectLst/>
              <a:uLnTx/>
              <a:uFillTx/>
              <a:latin typeface="Segoe UI"/>
              <a:ea typeface="+mn-ea"/>
              <a:cs typeface="+mn-cs"/>
            </a:endParaRP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Alertsprop</a:t>
            </a:r>
            <a:r>
              <a:rPr kumimoji="0" lang="en-US" sz="1400" b="0" i="0" u="none" strike="noStrike" kern="1200" cap="none" spc="0" normalizeH="0" baseline="0" noProof="0" dirty="0">
                <a:ln>
                  <a:noFill/>
                </a:ln>
                <a:solidFill>
                  <a:srgbClr val="505050"/>
                </a:solidFill>
                <a:effectLst/>
                <a:uLnTx/>
                <a:uFillTx/>
                <a:latin typeface="Segoe UI"/>
                <a:ea typeface="+mn-ea"/>
                <a:cs typeface="+mn-cs"/>
              </a:rPr>
              <a:t>=$</a:t>
            </a:r>
            <a:r>
              <a:rPr kumimoji="0" lang="en-US" sz="1400" b="0" i="0" u="none" strike="noStrike" kern="1200" cap="none" spc="0" normalizeH="0" baseline="0" noProof="0" dirty="0" err="1">
                <a:ln>
                  <a:noFill/>
                </a:ln>
                <a:solidFill>
                  <a:srgbClr val="505050"/>
                </a:solidFill>
                <a:effectLst/>
                <a:uLnTx/>
                <a:uFillTx/>
                <a:latin typeface="Segoe UI"/>
                <a:ea typeface="+mn-ea"/>
                <a:cs typeface="+mn-cs"/>
              </a:rPr>
              <a:t>alerts.properties</a:t>
            </a:r>
            <a:r>
              <a:rPr kumimoji="0" lang="en-US" sz="14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a:ea typeface="+mn-ea"/>
                <a:cs typeface="+mn-cs"/>
              </a:rPr>
              <a:t> </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solidFill>
                  <a:srgbClr val="B4009E"/>
                </a:solidFill>
                <a:effectLst/>
                <a:uLnTx/>
                <a:uFillTx/>
                <a:latin typeface="Segoe UI"/>
                <a:ea typeface="+mn-ea"/>
                <a:cs typeface="+mn-cs"/>
              </a:rPr>
              <a:t>$</a:t>
            </a:r>
            <a:r>
              <a:rPr kumimoji="0" lang="en-US" sz="1400" b="0" i="0" u="none" strike="noStrike" kern="1200" cap="none" spc="0" normalizeH="0" baseline="0" noProof="0" dirty="0" err="1">
                <a:ln>
                  <a:noFill/>
                </a:ln>
                <a:solidFill>
                  <a:srgbClr val="B4009E"/>
                </a:solidFill>
                <a:effectLst/>
                <a:uLnTx/>
                <a:uFillTx/>
                <a:latin typeface="Segoe UI"/>
                <a:ea typeface="+mn-ea"/>
                <a:cs typeface="+mn-cs"/>
              </a:rPr>
              <a:t>Alertsprop</a:t>
            </a:r>
            <a:r>
              <a:rPr kumimoji="0" lang="en-US" sz="1400" b="0" i="0" u="none" strike="noStrike" kern="1200" cap="none" spc="0" normalizeH="0" baseline="0" noProof="0" dirty="0">
                <a:ln>
                  <a:noFill/>
                </a:ln>
                <a:solidFill>
                  <a:srgbClr val="B4009E"/>
                </a:solidFill>
                <a:effectLst/>
                <a:uLnTx/>
                <a:uFillTx/>
                <a:latin typeface="Segoe UI"/>
                <a:ea typeface="+mn-ea"/>
                <a:cs typeface="+mn-cs"/>
              </a:rPr>
              <a:t> |select </a:t>
            </a:r>
            <a:r>
              <a:rPr kumimoji="0" lang="en-US" sz="1400" b="0" i="0" u="none" strike="noStrike" kern="1200" cap="none" spc="0" normalizeH="0" baseline="0" noProof="0" dirty="0" err="1">
                <a:ln>
                  <a:noFill/>
                </a:ln>
                <a:solidFill>
                  <a:srgbClr val="B4009E"/>
                </a:solidFill>
                <a:effectLst/>
                <a:uLnTx/>
                <a:uFillTx/>
                <a:latin typeface="Segoe UI"/>
                <a:ea typeface="+mn-ea"/>
                <a:cs typeface="+mn-cs"/>
              </a:rPr>
              <a:t>alertid,state,title,resourcename,createdtimestamp,remediation</a:t>
            </a:r>
            <a:endParaRPr kumimoji="0" lang="en-US" sz="1400" b="0" i="0" u="none" strike="noStrike" kern="1200" cap="none" spc="0" normalizeH="0" baseline="0" noProof="0" dirty="0">
              <a:ln>
                <a:noFill/>
              </a:ln>
              <a:solidFill>
                <a:srgbClr val="B4009E"/>
              </a:solidFill>
              <a:effectLst/>
              <a:uLnTx/>
              <a:uFillTx/>
              <a:latin typeface="Segoe UI"/>
              <a:ea typeface="+mn-ea"/>
              <a:cs typeface="+mn-cs"/>
            </a:endParaRPr>
          </a:p>
        </p:txBody>
      </p:sp>
      <p:sp>
        <p:nvSpPr>
          <p:cNvPr id="8" name="TextBox 7"/>
          <p:cNvSpPr txBox="1"/>
          <p:nvPr/>
        </p:nvSpPr>
        <p:spPr>
          <a:xfrm>
            <a:off x="274639" y="3954462"/>
            <a:ext cx="8945562" cy="107106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Example – query an </a:t>
            </a:r>
            <a:r>
              <a:rPr kumimoji="0" lang="en-US" sz="2800" b="0" i="0" u="none" strike="noStrike" kern="1200" cap="none" spc="0" normalizeH="0" baseline="0" noProof="0" dirty="0">
                <a:ln>
                  <a:noFill/>
                </a:ln>
                <a:solidFill>
                  <a:srgbClr val="D83B01"/>
                </a:solidFill>
                <a:effectLst/>
                <a:uLnTx/>
                <a:uFillTx/>
                <a:latin typeface="Segoe UI Light" panose="020B0502040204020203" pitchFamily="34" charset="0"/>
                <a:cs typeface="Segoe UI Light" panose="020B0502040204020203" pitchFamily="34" charset="0"/>
              </a:rPr>
              <a:t>Azure Stack Hub </a:t>
            </a:r>
            <a:r>
              <a:rPr kumimoji="0" lang="en-US" sz="2800" b="0" i="0" u="none" strike="noStrike" kern="1200" cap="none" spc="0" normalizeH="0" baseline="0" noProof="0" dirty="0">
                <a:ln>
                  <a:noFill/>
                </a:ln>
                <a:solidFill>
                  <a:srgbClr val="FFC000"/>
                </a:solidFill>
                <a:effectLst/>
                <a:uLnTx/>
                <a:uFillTx/>
                <a:latin typeface="Segoe UI Light" panose="020B0502040204020203" pitchFamily="34" charset="0"/>
                <a:cs typeface="Segoe UI Light" panose="020B0502040204020203" pitchFamily="34" charset="0"/>
              </a:rPr>
              <a:t>region</a:t>
            </a:r>
            <a:r>
              <a:rPr kumimoji="0" lang="en-US" sz="2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panose="020B0502040204020203" pitchFamily="34" charset="0"/>
                <a:cs typeface="Segoe UI Light" panose="020B0502040204020203" pitchFamily="34" charset="0"/>
              </a:rPr>
              <a:t> </a:t>
            </a:r>
            <a:r>
              <a:rPr kumimoji="0" lang="en-US" sz="2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of a </a:t>
            </a:r>
            <a:r>
              <a:rPr kumimoji="0" lang="en-US" sz="2800" b="0" i="0" u="none" strike="noStrike" kern="1200" cap="none" spc="0" normalizeH="0" baseline="0" noProof="0" dirty="0">
                <a:ln>
                  <a:noFill/>
                </a:ln>
                <a:solidFill>
                  <a:srgbClr val="00B050"/>
                </a:solidFill>
                <a:effectLst/>
                <a:uLnTx/>
                <a:uFillTx/>
                <a:latin typeface="Segoe UI Light" panose="020B0502040204020203" pitchFamily="34" charset="0"/>
                <a:cs typeface="Segoe UI Light" panose="020B0502040204020203" pitchFamily="34" charset="0"/>
              </a:rPr>
              <a:t>subscription</a:t>
            </a:r>
            <a:r>
              <a:rPr kumimoji="0" lang="en-US" sz="28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Light" panose="020B0502040204020203" pitchFamily="34" charset="0"/>
                <a:cs typeface="Segoe UI Light" panose="020B0502040204020203" pitchFamily="34" charset="0"/>
              </a:rPr>
              <a:t> </a:t>
            </a:r>
            <a:r>
              <a:rPr kumimoji="0" lang="en-US" sz="2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for current </a:t>
            </a:r>
            <a:r>
              <a:rPr kumimoji="0" lang="en-US" sz="2800" b="0" i="0" u="none" strike="noStrike" kern="1200" cap="none" spc="0" normalizeH="0" baseline="0" noProof="0" dirty="0">
                <a:ln>
                  <a:noFill/>
                </a:ln>
                <a:solidFill>
                  <a:srgbClr val="B4009E"/>
                </a:solidFill>
                <a:effectLst/>
                <a:uLnTx/>
                <a:uFillTx/>
                <a:latin typeface="Segoe UI Light" panose="020B0502040204020203" pitchFamily="34" charset="0"/>
                <a:cs typeface="Segoe UI Light" panose="020B0502040204020203" pitchFamily="34" charset="0"/>
              </a:rPr>
              <a:t>alert properties</a:t>
            </a:r>
          </a:p>
        </p:txBody>
      </p:sp>
      <p:sp>
        <p:nvSpPr>
          <p:cNvPr id="13" name="TextBox 12">
            <a:extLst>
              <a:ext uri="{FF2B5EF4-FFF2-40B4-BE49-F238E27FC236}">
                <a16:creationId xmlns:a16="http://schemas.microsoft.com/office/drawing/2014/main" id="{3B918FD6-D999-432E-890F-9B0A5A15564C}"/>
              </a:ext>
            </a:extLst>
          </p:cNvPr>
          <p:cNvSpPr txBox="1"/>
          <p:nvPr/>
        </p:nvSpPr>
        <p:spPr>
          <a:xfrm>
            <a:off x="5989639" y="1622424"/>
            <a:ext cx="4876800" cy="1920526"/>
          </a:xfrm>
          <a:prstGeom prst="rect">
            <a:avLst/>
          </a:prstGeom>
          <a:noFill/>
          <a:ln>
            <a:solidFill>
              <a:srgbClr val="505050"/>
            </a:solidFill>
          </a:ln>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Actions:</a:t>
            </a:r>
          </a:p>
          <a:p>
            <a:pPr marR="0" lvl="0" algn="l" defTabSz="932742" rtl="0" eaLnBrk="1" fontAlgn="auto" latinLnBrk="0" hangingPunct="1">
              <a:lnSpc>
                <a:spcPct val="90000"/>
              </a:lnSpc>
              <a:spcBef>
                <a:spcPts val="0"/>
              </a:spcBef>
              <a:spcAft>
                <a:spcPts val="600"/>
              </a:spcAft>
              <a:buClrTx/>
              <a:buSzTx/>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Get</a:t>
            </a:r>
          </a:p>
          <a:p>
            <a:pPr marR="0" lvl="0" algn="l" defTabSz="932742" rtl="0" eaLnBrk="1" fontAlgn="auto" latinLnBrk="0" hangingPunct="1">
              <a:lnSpc>
                <a:spcPct val="90000"/>
              </a:lnSpc>
              <a:spcBef>
                <a:spcPts val="0"/>
              </a:spcBef>
              <a:spcAft>
                <a:spcPts val="600"/>
              </a:spcAft>
              <a:buClrTx/>
              <a:buSzTx/>
              <a:tabLst/>
              <a:defRPr/>
            </a:pPr>
            <a:r>
              <a:rPr lang="en-US" dirty="0">
                <a:solidFill>
                  <a:srgbClr val="505050"/>
                </a:solidFill>
                <a:latin typeface="Segoe UI Light" panose="020B0502040204020203" pitchFamily="34" charset="0"/>
                <a:cs typeface="Segoe UI Light" panose="020B0502040204020203" pitchFamily="34" charset="0"/>
              </a:rPr>
              <a:t>Put</a:t>
            </a:r>
          </a:p>
          <a:p>
            <a:pPr marR="0" lvl="0" algn="l" defTabSz="932742" rtl="0" eaLnBrk="1" fontAlgn="auto" latinLnBrk="0" hangingPunct="1">
              <a:lnSpc>
                <a:spcPct val="90000"/>
              </a:lnSpc>
              <a:spcBef>
                <a:spcPts val="0"/>
              </a:spcBef>
              <a:spcAft>
                <a:spcPts val="600"/>
              </a:spcAft>
              <a:buClrTx/>
              <a:buSzTx/>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Delete</a:t>
            </a:r>
          </a:p>
        </p:txBody>
      </p:sp>
      <p:sp>
        <p:nvSpPr>
          <p:cNvPr id="14" name="Arrow: Left 13">
            <a:extLst>
              <a:ext uri="{FF2B5EF4-FFF2-40B4-BE49-F238E27FC236}">
                <a16:creationId xmlns:a16="http://schemas.microsoft.com/office/drawing/2014/main" id="{17283F90-3C50-4F30-A587-4D5EAF28C8F5}"/>
              </a:ext>
            </a:extLst>
          </p:cNvPr>
          <p:cNvSpPr/>
          <p:nvPr/>
        </p:nvSpPr>
        <p:spPr bwMode="auto">
          <a:xfrm>
            <a:off x="4160838" y="2019718"/>
            <a:ext cx="1409702" cy="440826"/>
          </a:xfrm>
          <a:prstGeom prst="leftArrow">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4" name="Oval 3">
            <a:extLst>
              <a:ext uri="{FF2B5EF4-FFF2-40B4-BE49-F238E27FC236}">
                <a16:creationId xmlns:a16="http://schemas.microsoft.com/office/drawing/2014/main" id="{3F236B4A-C299-42D8-963E-863CF5E7E7EA}"/>
              </a:ext>
            </a:extLst>
          </p:cNvPr>
          <p:cNvSpPr/>
          <p:nvPr/>
        </p:nvSpPr>
        <p:spPr bwMode="auto">
          <a:xfrm>
            <a:off x="3170237" y="5315390"/>
            <a:ext cx="762000" cy="670322"/>
          </a:xfrm>
          <a:prstGeom prst="ellipse">
            <a:avLst/>
          </a:prstGeom>
          <a:noFill/>
          <a:ln w="38100">
            <a:solidFill>
              <a:srgbClr val="D83B01"/>
            </a:solidFill>
            <a:headEnd type="none" w="med" len="med"/>
            <a:tailEnd type="none" w="med" len="med"/>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032528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200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Update RP – API resources</a:t>
            </a:r>
          </a:p>
        </p:txBody>
      </p:sp>
      <p:grpSp>
        <p:nvGrpSpPr>
          <p:cNvPr id="2" name="Group 1">
            <a:extLst>
              <a:ext uri="{FF2B5EF4-FFF2-40B4-BE49-F238E27FC236}">
                <a16:creationId xmlns:a16="http://schemas.microsoft.com/office/drawing/2014/main" id="{2618E368-7C89-47AB-984F-BA7F457F6D9E}"/>
              </a:ext>
            </a:extLst>
          </p:cNvPr>
          <p:cNvGrpSpPr/>
          <p:nvPr/>
        </p:nvGrpSpPr>
        <p:grpSpPr>
          <a:xfrm>
            <a:off x="269876" y="2125663"/>
            <a:ext cx="10591800" cy="2246769"/>
            <a:chOff x="655637" y="2470741"/>
            <a:chExt cx="10591800" cy="2246769"/>
          </a:xfrm>
        </p:grpSpPr>
        <p:sp>
          <p:nvSpPr>
            <p:cNvPr id="5" name="TextBox 4"/>
            <p:cNvSpPr txBox="1"/>
            <p:nvPr/>
          </p:nvSpPr>
          <p:spPr>
            <a:xfrm>
              <a:off x="655637" y="2470741"/>
              <a:ext cx="4876800" cy="2246769"/>
            </a:xfrm>
            <a:prstGeom prst="rect">
              <a:avLst/>
            </a:prstGeom>
            <a:noFill/>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Namespace resources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Location (Region)</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Region Update Status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Updates</a:t>
              </a:r>
            </a:p>
            <a:p>
              <a:pPr marL="809271" marR="0" lvl="1"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Update Runs</a:t>
              </a:r>
            </a:p>
          </p:txBody>
        </p:sp>
        <p:sp>
          <p:nvSpPr>
            <p:cNvPr id="7" name="TextBox 6"/>
            <p:cNvSpPr txBox="1"/>
            <p:nvPr/>
          </p:nvSpPr>
          <p:spPr>
            <a:xfrm>
              <a:off x="6370637" y="2726058"/>
              <a:ext cx="4876800" cy="1649682"/>
            </a:xfrm>
            <a:prstGeom prst="rect">
              <a:avLst/>
            </a:prstGeom>
            <a:noFill/>
            <a:ln>
              <a:solidFill>
                <a:srgbClr val="505050"/>
              </a:solidFill>
            </a:ln>
          </p:spPr>
          <p:txBody>
            <a:bodyPr wrap="square" lIns="274320" tIns="274320" rIns="274320" bIns="274320"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Actions: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Get</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Put</a:t>
              </a:r>
            </a:p>
          </p:txBody>
        </p:sp>
      </p:grpSp>
      <p:sp>
        <p:nvSpPr>
          <p:cNvPr id="10" name="Arrow: Left 9">
            <a:extLst>
              <a:ext uri="{FF2B5EF4-FFF2-40B4-BE49-F238E27FC236}">
                <a16:creationId xmlns:a16="http://schemas.microsoft.com/office/drawing/2014/main" id="{4184798F-4D1A-4A6D-91B2-D448951B7C6A}"/>
              </a:ext>
            </a:extLst>
          </p:cNvPr>
          <p:cNvSpPr/>
          <p:nvPr/>
        </p:nvSpPr>
        <p:spPr bwMode="auto">
          <a:xfrm>
            <a:off x="4071937" y="2751636"/>
            <a:ext cx="1409702" cy="440826"/>
          </a:xfrm>
          <a:prstGeom prst="leftArrow">
            <a:avLst/>
          </a:prstGeom>
          <a:solidFill>
            <a:srgbClr val="0078D7"/>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720681199"/>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350837" y="1897062"/>
            <a:ext cx="11734799" cy="3453253"/>
          </a:xfrm>
        </p:spPr>
        <p:txBody>
          <a:bodyPr/>
          <a:lstStyle/>
          <a:p>
            <a:r>
              <a:rPr lang="en-US" sz="6600" dirty="0"/>
              <a:t>Monitoring and Integrating with the ‘Bigger Picture’</a:t>
            </a:r>
            <a:br>
              <a:rPr lang="en-US" dirty="0"/>
            </a:br>
            <a:r>
              <a:rPr lang="en-US" sz="5200" dirty="0"/>
              <a:t>Azure Stack Hub-Related Systems</a:t>
            </a:r>
            <a:br>
              <a:rPr lang="en-US" sz="5200" dirty="0"/>
            </a:br>
            <a:r>
              <a:rPr lang="en-US" sz="5200" dirty="0"/>
              <a:t>in Your Datacenter</a:t>
            </a:r>
          </a:p>
        </p:txBody>
      </p:sp>
    </p:spTree>
    <p:extLst>
      <p:ext uri="{BB962C8B-B14F-4D97-AF65-F5344CB8AC3E}">
        <p14:creationId xmlns:p14="http://schemas.microsoft.com/office/powerpoint/2010/main" val="3830918865"/>
      </p:ext>
    </p:extLst>
  </p:cSld>
  <p:clrMapOvr>
    <a:overrideClrMapping bg1="dk1" tx1="lt1" bg2="dk2" tx2="lt2" accent1="accent1" accent2="accent2" accent3="accent3" accent4="accent4" accent5="accent5" accent6="accent6" hlink="hlink" folHlink="folHlink"/>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Azure Stack Hub monitoring</a:t>
            </a:r>
          </a:p>
        </p:txBody>
      </p:sp>
      <p:sp>
        <p:nvSpPr>
          <p:cNvPr id="4" name="Content Placeholder 2"/>
          <p:cNvSpPr txBox="1">
            <a:spLocks/>
          </p:cNvSpPr>
          <p:nvPr/>
        </p:nvSpPr>
        <p:spPr>
          <a:xfrm>
            <a:off x="274637" y="1212849"/>
            <a:ext cx="4825028" cy="5786383"/>
          </a:xfrm>
        </p:spPr>
        <p:txBody>
          <a:bodyPr>
            <a:normAutofit lnSpcReduction="10000"/>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600"/>
              </a:spcAft>
              <a:buClrTx/>
              <a:buSzPct val="90000"/>
              <a:buNone/>
              <a:tabLst/>
              <a:defRPr/>
            </a:pPr>
            <a:r>
              <a:rPr kumimoji="0" lang="en-US" sz="2400" b="0" i="0" u="none" strike="noStrike" kern="1200" cap="none" spc="0" normalizeH="0" baseline="0" noProof="0" dirty="0">
                <a:ln>
                  <a:noFill/>
                </a:ln>
                <a:solidFill>
                  <a:srgbClr val="0078D7"/>
                </a:solidFill>
                <a:effectLst/>
                <a:uLnTx/>
                <a:uFillTx/>
                <a:latin typeface="Segoe UI Light"/>
                <a:ea typeface="+mn-ea"/>
                <a:cs typeface="+mn-cs"/>
              </a:rPr>
              <a:t>Azure Stack Hub software components internally monitored via</a:t>
            </a:r>
          </a:p>
          <a:p>
            <a:pPr>
              <a:spcBef>
                <a:spcPts val="0"/>
              </a:spcBef>
              <a:spcAft>
                <a:spcPts val="600"/>
              </a:spcAft>
              <a:defRPr/>
            </a:pPr>
            <a:r>
              <a:rPr kumimoji="0" lang="en-US" sz="1800" b="0" i="0" u="none" strike="noStrike" kern="1200" cap="none" spc="0" normalizeH="0" baseline="0" noProof="0" dirty="0">
                <a:ln>
                  <a:noFill/>
                </a:ln>
                <a:solidFill>
                  <a:srgbClr val="505050"/>
                </a:solidFill>
                <a:effectLst/>
                <a:uLnTx/>
                <a:uFillTx/>
                <a:latin typeface="Segoe UI Light"/>
                <a:ea typeface="+mn-ea"/>
                <a:cs typeface="+mn-cs"/>
              </a:rPr>
              <a:t>Health Services</a:t>
            </a:r>
          </a:p>
          <a:p>
            <a:pPr>
              <a:spcBef>
                <a:spcPts val="0"/>
              </a:spcBef>
              <a:spcAft>
                <a:spcPts val="600"/>
              </a:spcAft>
              <a:defRPr/>
            </a:pPr>
            <a:r>
              <a:rPr kumimoji="0" lang="en-US" sz="1800" b="0" i="0" u="none" strike="noStrike" kern="1200" cap="none" spc="0" normalizeH="0" baseline="0" noProof="0" dirty="0">
                <a:ln>
                  <a:noFill/>
                </a:ln>
                <a:solidFill>
                  <a:srgbClr val="505050"/>
                </a:solidFill>
                <a:effectLst/>
                <a:uLnTx/>
                <a:uFillTx/>
                <a:latin typeface="Segoe UI Light"/>
                <a:ea typeface="+mn-ea"/>
                <a:cs typeface="+mn-cs"/>
              </a:rPr>
              <a:t>Service Fabric Health</a:t>
            </a:r>
          </a:p>
          <a:p>
            <a:pPr marL="0" marR="0" lvl="0" indent="0" algn="l" defTabSz="932742" rtl="0" eaLnBrk="1" fontAlgn="auto" latinLnBrk="0" hangingPunct="1">
              <a:lnSpc>
                <a:spcPct val="90000"/>
              </a:lnSpc>
              <a:spcBef>
                <a:spcPts val="0"/>
              </a:spcBef>
              <a:spcAft>
                <a:spcPts val="600"/>
              </a:spcAft>
              <a:buClrTx/>
              <a:buSzPct val="90000"/>
              <a:buNone/>
              <a:tabLst/>
              <a:defRPr/>
            </a:pPr>
            <a:r>
              <a:rPr kumimoji="0" lang="en-US" sz="2400" b="0" i="0" u="none" strike="noStrike" kern="1200" cap="none" spc="0" normalizeH="0" baseline="0" noProof="0" dirty="0">
                <a:ln>
                  <a:noFill/>
                </a:ln>
                <a:solidFill>
                  <a:srgbClr val="0078D7"/>
                </a:solidFill>
                <a:effectLst/>
                <a:uLnTx/>
                <a:uFillTx/>
                <a:latin typeface="Segoe UI Light"/>
                <a:ea typeface="+mn-ea"/>
                <a:cs typeface="+mn-cs"/>
              </a:rPr>
              <a:t>Metrics and Logs centrally collected</a:t>
            </a:r>
          </a:p>
          <a:p>
            <a:pPr marL="0" marR="0" lvl="0" indent="0" algn="l" defTabSz="932742" rtl="0" eaLnBrk="1" fontAlgn="auto" latinLnBrk="0" hangingPunct="1">
              <a:lnSpc>
                <a:spcPct val="90000"/>
              </a:lnSpc>
              <a:spcBef>
                <a:spcPts val="0"/>
              </a:spcBef>
              <a:spcAft>
                <a:spcPts val="600"/>
              </a:spcAft>
              <a:buClrTx/>
              <a:buSzPct val="90000"/>
              <a:buNone/>
              <a:tabLst/>
              <a:defRPr/>
            </a:pPr>
            <a:r>
              <a:rPr kumimoji="0" lang="en-US" sz="2400" b="0" i="0" u="none" strike="noStrike" kern="1200" cap="none" spc="0" normalizeH="0" baseline="0" noProof="0" dirty="0">
                <a:ln>
                  <a:noFill/>
                </a:ln>
                <a:solidFill>
                  <a:srgbClr val="0078D7"/>
                </a:solidFill>
                <a:effectLst/>
                <a:uLnTx/>
                <a:uFillTx/>
                <a:latin typeface="Segoe UI Light"/>
                <a:ea typeface="+mn-ea"/>
                <a:cs typeface="+mn-cs"/>
              </a:rPr>
              <a:t>Hardware monitoring</a:t>
            </a:r>
          </a:p>
          <a:p>
            <a:pPr marL="342900" lvl="1" indent="-342900">
              <a:spcBef>
                <a:spcPts val="0"/>
              </a:spcBef>
              <a:spcAft>
                <a:spcPts val="600"/>
              </a:spcAft>
              <a:defRPr/>
            </a:pPr>
            <a:r>
              <a:rPr lang="en-US" sz="1800" dirty="0">
                <a:solidFill>
                  <a:srgbClr val="505050"/>
                </a:solidFill>
                <a:latin typeface="Segoe UI Light"/>
              </a:rPr>
              <a:t>OEMs responsible for agentless HW device monitoring/validation through external systems (monitor nodes/switches)</a:t>
            </a:r>
          </a:p>
          <a:p>
            <a:pPr marL="571500" lvl="3" indent="-342900">
              <a:spcBef>
                <a:spcPts val="0"/>
              </a:spcBef>
              <a:spcAft>
                <a:spcPts val="600"/>
              </a:spcAft>
              <a:defRPr/>
            </a:pPr>
            <a:r>
              <a:rPr lang="en-US" sz="1600" dirty="0">
                <a:solidFill>
                  <a:srgbClr val="505050"/>
                </a:solidFill>
                <a:latin typeface="Segoe UI Light"/>
              </a:rPr>
              <a:t>This is done by each OEM adding a VM to Azure Stack Hub called the </a:t>
            </a:r>
            <a:r>
              <a:rPr lang="en-US" sz="1600" i="1" dirty="0">
                <a:solidFill>
                  <a:srgbClr val="505050"/>
                </a:solidFill>
                <a:latin typeface="Segoe UI Light"/>
              </a:rPr>
              <a:t>Hardware Lifecycle Host</a:t>
            </a:r>
            <a:endParaRPr lang="en-US" sz="1600" dirty="0">
              <a:solidFill>
                <a:srgbClr val="505050"/>
              </a:solidFill>
              <a:latin typeface="Segoe UI Light"/>
            </a:endParaRPr>
          </a:p>
          <a:p>
            <a:pPr marL="342900" lvl="1" indent="-342900">
              <a:spcBef>
                <a:spcPts val="0"/>
              </a:spcBef>
              <a:spcAft>
                <a:spcPts val="600"/>
              </a:spcAft>
              <a:defRPr/>
            </a:pPr>
            <a:r>
              <a:rPr lang="en-US" sz="1800" dirty="0">
                <a:solidFill>
                  <a:srgbClr val="505050"/>
                </a:solidFill>
                <a:latin typeface="Segoe UI Light"/>
              </a:rPr>
              <a:t>S2D storage monitored by Azure Stack Hub components</a:t>
            </a:r>
          </a:p>
          <a:p>
            <a:pPr marL="0" marR="0" lvl="0" indent="0" algn="l" defTabSz="932742" rtl="0" eaLnBrk="1" fontAlgn="auto" latinLnBrk="0" hangingPunct="1">
              <a:lnSpc>
                <a:spcPct val="90000"/>
              </a:lnSpc>
              <a:spcBef>
                <a:spcPts val="0"/>
              </a:spcBef>
              <a:spcAft>
                <a:spcPts val="600"/>
              </a:spcAft>
              <a:buClrTx/>
              <a:buSzPct val="90000"/>
              <a:buNone/>
              <a:tabLst/>
              <a:defRPr/>
            </a:pPr>
            <a:r>
              <a:rPr kumimoji="0" lang="en-US" sz="2400" b="0" i="0" u="none" strike="noStrike" kern="1200" cap="none" spc="0" normalizeH="0" baseline="0" noProof="0" dirty="0">
                <a:ln>
                  <a:noFill/>
                </a:ln>
                <a:solidFill>
                  <a:srgbClr val="0078D7"/>
                </a:solidFill>
                <a:effectLst/>
                <a:uLnTx/>
                <a:uFillTx/>
                <a:latin typeface="Segoe UI Light"/>
                <a:ea typeface="+mn-ea"/>
                <a:cs typeface="+mn-cs"/>
              </a:rPr>
              <a:t>REST API for 3rd party integration of alerts, metrics, and logs</a:t>
            </a:r>
          </a:p>
          <a:p>
            <a:pPr marL="342900" lvl="1" indent="-342900">
              <a:spcBef>
                <a:spcPts val="0"/>
              </a:spcBef>
              <a:spcAft>
                <a:spcPts val="600"/>
              </a:spcAft>
              <a:defRPr/>
            </a:pPr>
            <a:r>
              <a:rPr lang="en-US" sz="1800" dirty="0">
                <a:solidFill>
                  <a:srgbClr val="505050"/>
                </a:solidFill>
                <a:latin typeface="Segoe UI Light"/>
              </a:rPr>
              <a:t>SCOM Azure Stack Hub Fabric MP</a:t>
            </a:r>
          </a:p>
          <a:p>
            <a:pPr marL="342900" lvl="1" indent="-342900">
              <a:spcBef>
                <a:spcPts val="0"/>
              </a:spcBef>
              <a:spcAft>
                <a:spcPts val="600"/>
              </a:spcAft>
              <a:defRPr/>
            </a:pPr>
            <a:r>
              <a:rPr lang="en-US" sz="1800" dirty="0">
                <a:solidFill>
                  <a:srgbClr val="505050"/>
                </a:solidFill>
                <a:latin typeface="Segoe UI Light"/>
              </a:rPr>
              <a:t>Nagios integration</a:t>
            </a:r>
          </a:p>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2400" b="0" i="0" u="none" strike="noStrike" kern="1200" cap="none" spc="0" normalizeH="0" baseline="0" noProof="0" dirty="0">
              <a:ln>
                <a:noFill/>
              </a:ln>
              <a:solidFill>
                <a:srgbClr val="505050"/>
              </a:solidFill>
              <a:effectLst/>
              <a:uLnTx/>
              <a:uFillTx/>
              <a:latin typeface="Segoe UI Light"/>
              <a:ea typeface="+mn-ea"/>
              <a:cs typeface="+mn-cs"/>
            </a:endParaRPr>
          </a:p>
        </p:txBody>
      </p:sp>
      <p:sp>
        <p:nvSpPr>
          <p:cNvPr id="5" name="Rectangle 4"/>
          <p:cNvSpPr/>
          <p:nvPr/>
        </p:nvSpPr>
        <p:spPr bwMode="auto">
          <a:xfrm>
            <a:off x="8514221" y="6330065"/>
            <a:ext cx="3798239" cy="618909"/>
          </a:xfrm>
          <a:prstGeom prst="rect">
            <a:avLst/>
          </a:prstGeom>
          <a:solidFill>
            <a:schemeClr val="accent3">
              <a:lumMod val="75000"/>
              <a:lumOff val="25000"/>
            </a:schemeClr>
          </a:solidFill>
          <a:ln>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0" u="sng"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rPr>
              <a:t>OEM HW Nodes</a:t>
            </a:r>
          </a:p>
        </p:txBody>
      </p:sp>
      <p:sp>
        <p:nvSpPr>
          <p:cNvPr id="7" name="Rectangle 6"/>
          <p:cNvSpPr/>
          <p:nvPr/>
        </p:nvSpPr>
        <p:spPr bwMode="auto">
          <a:xfrm>
            <a:off x="8500940" y="1660071"/>
            <a:ext cx="3798239" cy="461973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t"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1800" b="0" i="0" u="sng"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Azure Stack Hub Software Components</a:t>
            </a:r>
            <a:br>
              <a:rPr kumimoji="0" lang="en-US" sz="1800" b="0" i="0" u="sng"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b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Health &amp; Alerts visible in Admin Portal</a:t>
            </a: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Alerts generated from:</a:t>
            </a:r>
          </a:p>
          <a:p>
            <a:pPr marL="816022" marR="0" lvl="1"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Internal Health Services</a:t>
            </a:r>
          </a:p>
          <a:p>
            <a:pPr marL="1282320" marR="0" lvl="2"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WSHS</a:t>
            </a:r>
          </a:p>
          <a:p>
            <a:pPr marL="1282320" marR="0" lvl="2"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Service Fabric</a:t>
            </a:r>
          </a:p>
          <a:p>
            <a:pPr marL="816022" marR="0" lvl="1"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Azure Stack Hub components</a:t>
            </a:r>
          </a:p>
          <a:p>
            <a:pPr marL="816022" marR="0" lvl="1" indent="-349724" algn="l" defTabSz="950953"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endParaRPr>
          </a:p>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Rest API available for 3</a:t>
            </a:r>
            <a:r>
              <a:rPr kumimoji="0" lang="en-US" sz="1800" b="0" i="0" u="none" strike="noStrike" kern="1200" cap="none" spc="0" normalizeH="0" baseline="3000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rd</a:t>
            </a:r>
            <a:r>
              <a:rPr kumimoji="0" lang="en-US" sz="1800" b="0" i="0" u="none" strike="noStrike" kern="1200" cap="none" spc="0" normalizeH="0" baseline="0" noProof="0" dirty="0">
                <a:ln>
                  <a:noFill/>
                </a:ln>
                <a:gradFill>
                  <a:gsLst>
                    <a:gs pos="16814">
                      <a:srgbClr val="FFFFFF"/>
                    </a:gs>
                    <a:gs pos="46000">
                      <a:srgbClr val="FFFFFF"/>
                    </a:gs>
                  </a:gsLst>
                  <a:lin ang="5400000" scaled="0"/>
                </a:gradFill>
                <a:effectLst/>
                <a:uLnTx/>
                <a:uFillTx/>
                <a:ea typeface="+mn-ea"/>
                <a:cs typeface="Calibri" panose="020F0502020204030204" pitchFamily="34" charset="0"/>
              </a:rPr>
              <a:t> Party System Integration</a:t>
            </a:r>
          </a:p>
        </p:txBody>
      </p:sp>
      <p:sp>
        <p:nvSpPr>
          <p:cNvPr id="8" name="Rectangle 7"/>
          <p:cNvSpPr/>
          <p:nvPr/>
        </p:nvSpPr>
        <p:spPr bwMode="auto">
          <a:xfrm>
            <a:off x="8500938" y="956382"/>
            <a:ext cx="3798239" cy="618909"/>
          </a:xfrm>
          <a:prstGeom prst="rect">
            <a:avLst/>
          </a:prstGeom>
          <a:solidFill>
            <a:schemeClr val="accent3">
              <a:lumMod val="75000"/>
              <a:lumOff val="25000"/>
            </a:schemeClr>
          </a:solidFill>
          <a:ln>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0" u="sng"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rPr>
              <a:t>OEM Network Switches </a:t>
            </a:r>
          </a:p>
        </p:txBody>
      </p:sp>
      <p:sp>
        <p:nvSpPr>
          <p:cNvPr id="9" name="Rectangle 8"/>
          <p:cNvSpPr/>
          <p:nvPr/>
        </p:nvSpPr>
        <p:spPr bwMode="auto">
          <a:xfrm>
            <a:off x="8433115" y="897226"/>
            <a:ext cx="3933890" cy="6102007"/>
          </a:xfrm>
          <a:prstGeom prst="rect">
            <a:avLst/>
          </a:prstGeom>
          <a:no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endParaRPr kumimoji="0" lang="en-US" sz="2040" b="0" i="0" u="none"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endParaRPr>
          </a:p>
        </p:txBody>
      </p:sp>
      <p:sp>
        <p:nvSpPr>
          <p:cNvPr id="10" name="Rectangle 9"/>
          <p:cNvSpPr/>
          <p:nvPr/>
        </p:nvSpPr>
        <p:spPr bwMode="auto">
          <a:xfrm>
            <a:off x="8433114" y="295274"/>
            <a:ext cx="3933890" cy="517171"/>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0" u="none"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rPr>
              <a:t>Azure Stack Hub </a:t>
            </a:r>
            <a:r>
              <a:rPr lang="en-US" sz="2040" dirty="0">
                <a:gradFill>
                  <a:gsLst>
                    <a:gs pos="16814">
                      <a:srgbClr val="FFFFFF"/>
                    </a:gs>
                    <a:gs pos="46000">
                      <a:srgbClr val="FFFFFF"/>
                    </a:gs>
                  </a:gsLst>
                  <a:lin ang="5400000" scaled="0"/>
                </a:gradFill>
                <a:latin typeface="Segoe UI Semilight"/>
              </a:rPr>
              <a:t>Instance</a:t>
            </a:r>
            <a:endParaRPr kumimoji="0" lang="en-US" sz="2040" b="0" i="0" u="none" strike="noStrike" kern="1200" cap="none" spc="0" normalizeH="0" baseline="0" noProof="0" dirty="0">
              <a:ln>
                <a:noFill/>
              </a:ln>
              <a:gradFill>
                <a:gsLst>
                  <a:gs pos="16814">
                    <a:srgbClr val="FFFFFF"/>
                  </a:gs>
                  <a:gs pos="46000">
                    <a:srgbClr val="FFFFFF"/>
                  </a:gs>
                </a:gsLst>
                <a:lin ang="5400000" scaled="0"/>
              </a:gradFill>
              <a:effectLst/>
              <a:uLnTx/>
              <a:uFillTx/>
              <a:latin typeface="Segoe UI Semilight"/>
              <a:ea typeface="+mn-ea"/>
              <a:cs typeface="+mn-cs"/>
            </a:endParaRPr>
          </a:p>
        </p:txBody>
      </p:sp>
      <p:sp>
        <p:nvSpPr>
          <p:cNvPr id="11" name="Rectangle 10"/>
          <p:cNvSpPr/>
          <p:nvPr/>
        </p:nvSpPr>
        <p:spPr bwMode="auto">
          <a:xfrm>
            <a:off x="5176402" y="3414615"/>
            <a:ext cx="2543464" cy="1110646"/>
          </a:xfrm>
          <a:prstGeom prst="rect">
            <a:avLst/>
          </a:prstGeom>
          <a:ln>
            <a:noFill/>
          </a:ln>
        </p:spPr>
        <p:style>
          <a:lnRef idx="1">
            <a:schemeClr val="accent3"/>
          </a:lnRef>
          <a:fillRef idx="2">
            <a:schemeClr val="accent3"/>
          </a:fillRef>
          <a:effectRef idx="1">
            <a:schemeClr val="accent3"/>
          </a:effectRef>
          <a:fontRef idx="minor">
            <a:schemeClr val="dk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0" u="none" strike="noStrike" kern="1200" cap="none" spc="0" normalizeH="0" baseline="0" noProof="0" dirty="0">
                <a:ln>
                  <a:noFill/>
                </a:ln>
                <a:solidFill>
                  <a:srgbClr val="353535"/>
                </a:solidFill>
                <a:effectLst/>
                <a:uLnTx/>
                <a:uFillTx/>
                <a:latin typeface="Segoe UI Semilight"/>
                <a:ea typeface="+mn-ea"/>
                <a:cs typeface="+mn-cs"/>
              </a:rPr>
              <a:t>External Monitoring Systems</a:t>
            </a:r>
          </a:p>
        </p:txBody>
      </p:sp>
      <p:sp>
        <p:nvSpPr>
          <p:cNvPr id="12" name="TextBox 11"/>
          <p:cNvSpPr txBox="1"/>
          <p:nvPr/>
        </p:nvSpPr>
        <p:spPr>
          <a:xfrm rot="19090569">
            <a:off x="6715088" y="2029193"/>
            <a:ext cx="1788662" cy="442604"/>
          </a:xfrm>
          <a:prstGeom prst="rect">
            <a:avLst/>
          </a:prstGeom>
          <a:noFill/>
        </p:spPr>
        <p:txBody>
          <a:bodyPr wrap="square" lIns="186521" tIns="149217" rIns="186521" bIns="149217" rtlCol="0">
            <a:spAutoFit/>
          </a:bodyPr>
          <a:lstStyle/>
          <a:p>
            <a:pPr marL="0" marR="0" lvl="0" indent="0" algn="l" defTabSz="932742" rtl="0" eaLnBrk="1" fontAlgn="auto" latinLnBrk="0" hangingPunct="1">
              <a:lnSpc>
                <a:spcPct val="90000"/>
              </a:lnSpc>
              <a:spcBef>
                <a:spcPts val="0"/>
              </a:spcBef>
              <a:spcAft>
                <a:spcPts val="612"/>
              </a:spcAft>
              <a:buClrTx/>
              <a:buSzTx/>
              <a:buFontTx/>
              <a:buNone/>
              <a:tabLst/>
              <a:defRPr/>
            </a:pPr>
            <a:r>
              <a:rPr kumimoji="0" lang="en-US" sz="1020" b="0" i="0" u="none" strike="noStrike" kern="1200" cap="none" spc="0" normalizeH="0" baseline="0" noProof="0" dirty="0">
                <a:ln>
                  <a:noFill/>
                </a:ln>
                <a:solidFill>
                  <a:srgbClr val="505050"/>
                </a:solidFill>
                <a:effectLst/>
                <a:uLnTx/>
                <a:uFillTx/>
                <a:latin typeface="Segoe UI Semilight"/>
                <a:ea typeface="+mn-ea"/>
                <a:cs typeface="+mn-cs"/>
              </a:rPr>
              <a:t>Monitoring via SNMP</a:t>
            </a:r>
          </a:p>
        </p:txBody>
      </p:sp>
      <p:cxnSp>
        <p:nvCxnSpPr>
          <p:cNvPr id="15" name="Straight Arrow Connector 14"/>
          <p:cNvCxnSpPr>
            <a:stCxn id="11" idx="3"/>
            <a:endCxn id="7" idx="1"/>
          </p:cNvCxnSpPr>
          <p:nvPr/>
        </p:nvCxnSpPr>
        <p:spPr>
          <a:xfrm>
            <a:off x="7719866" y="3969938"/>
            <a:ext cx="781074" cy="0"/>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8" name="Picture 17"/>
          <p:cNvPicPr>
            <a:picLocks noChangeAspect="1"/>
          </p:cNvPicPr>
          <p:nvPr/>
        </p:nvPicPr>
        <p:blipFill>
          <a:blip r:embed="rId3"/>
          <a:stretch>
            <a:fillRect/>
          </a:stretch>
        </p:blipFill>
        <p:spPr>
          <a:xfrm>
            <a:off x="9874410" y="2651281"/>
            <a:ext cx="1134862" cy="1140997"/>
          </a:xfrm>
          <a:prstGeom prst="rect">
            <a:avLst/>
          </a:prstGeom>
        </p:spPr>
      </p:pic>
      <p:sp>
        <p:nvSpPr>
          <p:cNvPr id="19" name="TextBox 18"/>
          <p:cNvSpPr txBox="1"/>
          <p:nvPr/>
        </p:nvSpPr>
        <p:spPr>
          <a:xfrm>
            <a:off x="7369327" y="3358334"/>
            <a:ext cx="1441295" cy="662337"/>
          </a:xfrm>
          <a:prstGeom prst="rect">
            <a:avLst/>
          </a:prstGeom>
          <a:noFill/>
        </p:spPr>
        <p:txBody>
          <a:bodyPr wrap="square" lIns="186521" tIns="149217" rIns="186521" bIns="149217" rtlCol="0">
            <a:spAutoFit/>
          </a:bodyPr>
          <a:lstStyle/>
          <a:p>
            <a:pPr marL="0" marR="0" lvl="0" indent="0" algn="ctr" defTabSz="932742" rtl="0" eaLnBrk="1" fontAlgn="auto" latinLnBrk="0" hangingPunct="1">
              <a:lnSpc>
                <a:spcPct val="90000"/>
              </a:lnSpc>
              <a:spcBef>
                <a:spcPts val="0"/>
              </a:spcBef>
              <a:spcAft>
                <a:spcPts val="612"/>
              </a:spcAft>
              <a:buClrTx/>
              <a:buSzTx/>
              <a:buFontTx/>
              <a:buNone/>
              <a:tabLst/>
              <a:defRPr/>
            </a:pPr>
            <a:r>
              <a:rPr kumimoji="0" lang="en-US" sz="1020" b="0" i="0" u="none" strike="noStrike" kern="1200" cap="none" spc="0" normalizeH="0" baseline="0" noProof="0" dirty="0">
                <a:ln>
                  <a:noFill/>
                </a:ln>
                <a:solidFill>
                  <a:srgbClr val="505050"/>
                </a:solidFill>
                <a:effectLst/>
                <a:uLnTx/>
                <a:uFillTx/>
                <a:latin typeface="Segoe UI Semilight"/>
                <a:ea typeface="+mn-ea"/>
                <a:cs typeface="+mn-cs"/>
              </a:rPr>
              <a:t>Restful </a:t>
            </a:r>
          </a:p>
          <a:p>
            <a:pPr marL="0" marR="0" lvl="0" indent="0" algn="ctr" defTabSz="932742" rtl="0" eaLnBrk="1" fontAlgn="auto" latinLnBrk="0" hangingPunct="1">
              <a:lnSpc>
                <a:spcPct val="90000"/>
              </a:lnSpc>
              <a:spcBef>
                <a:spcPts val="0"/>
              </a:spcBef>
              <a:spcAft>
                <a:spcPts val="612"/>
              </a:spcAft>
              <a:buClrTx/>
              <a:buSzTx/>
              <a:buFontTx/>
              <a:buNone/>
              <a:tabLst/>
              <a:defRPr/>
            </a:pPr>
            <a:r>
              <a:rPr kumimoji="0" lang="en-US" sz="1020" b="0" i="0" u="none" strike="noStrike" kern="1200" cap="none" spc="0" normalizeH="0" baseline="0" noProof="0" dirty="0">
                <a:ln>
                  <a:noFill/>
                </a:ln>
                <a:solidFill>
                  <a:srgbClr val="505050"/>
                </a:solidFill>
                <a:effectLst/>
                <a:uLnTx/>
                <a:uFillTx/>
                <a:latin typeface="Segoe UI Semilight"/>
                <a:ea typeface="+mn-ea"/>
                <a:cs typeface="+mn-cs"/>
              </a:rPr>
              <a:t>Integration</a:t>
            </a:r>
          </a:p>
        </p:txBody>
      </p:sp>
      <p:sp>
        <p:nvSpPr>
          <p:cNvPr id="20" name="Rectangle 19">
            <a:extLst>
              <a:ext uri="{FF2B5EF4-FFF2-40B4-BE49-F238E27FC236}">
                <a16:creationId xmlns:a16="http://schemas.microsoft.com/office/drawing/2014/main" id="{74BA474B-246F-443C-95BA-FF66F162FF4F}"/>
              </a:ext>
            </a:extLst>
          </p:cNvPr>
          <p:cNvSpPr/>
          <p:nvPr/>
        </p:nvSpPr>
        <p:spPr bwMode="auto">
          <a:xfrm>
            <a:off x="6337687" y="633023"/>
            <a:ext cx="2543464" cy="1110646"/>
          </a:xfrm>
          <a:prstGeom prst="rect">
            <a:avLst/>
          </a:prstGeom>
          <a:solidFill>
            <a:srgbClr val="92D050"/>
          </a:solidFill>
          <a:ln>
            <a:noFill/>
          </a:ln>
        </p:spPr>
        <p:style>
          <a:lnRef idx="1">
            <a:schemeClr val="accent3"/>
          </a:lnRef>
          <a:fillRef idx="2">
            <a:schemeClr val="accent3"/>
          </a:fillRef>
          <a:effectRef idx="1">
            <a:schemeClr val="accent3"/>
          </a:effectRef>
          <a:fontRef idx="minor">
            <a:schemeClr val="dk1"/>
          </a:fontRef>
        </p:style>
        <p:txBody>
          <a:bodyPr vert="horz" wrap="square" lIns="0" tIns="47565" rIns="0" bIns="47565" numCol="1" rtlCol="0" anchor="ctr" anchorCtr="0" compatLnSpc="1">
            <a:prstTxWarp prst="textNoShape">
              <a:avLst/>
            </a:prstTxWarp>
          </a:bodyPr>
          <a:lstStyle/>
          <a:p>
            <a:pPr marL="0" marR="0" lvl="0" indent="0" algn="ctr" defTabSz="950953" rtl="0" eaLnBrk="1" fontAlgn="base" latinLnBrk="0" hangingPunct="1">
              <a:lnSpc>
                <a:spcPct val="100000"/>
              </a:lnSpc>
              <a:spcBef>
                <a:spcPct val="0"/>
              </a:spcBef>
              <a:spcAft>
                <a:spcPct val="0"/>
              </a:spcAft>
              <a:buClrTx/>
              <a:buSzTx/>
              <a:buFontTx/>
              <a:buNone/>
              <a:tabLst/>
              <a:defRPr/>
            </a:pPr>
            <a:r>
              <a:rPr kumimoji="0" lang="en-US" sz="2040" b="0" i="1" u="none" strike="noStrike" kern="1200" cap="none" spc="0" normalizeH="0" baseline="0" noProof="0" dirty="0">
                <a:ln>
                  <a:noFill/>
                </a:ln>
                <a:solidFill>
                  <a:srgbClr val="353535"/>
                </a:solidFill>
                <a:effectLst/>
                <a:uLnTx/>
                <a:uFillTx/>
                <a:latin typeface="Segoe UI Semilight"/>
                <a:ea typeface="+mn-ea"/>
                <a:cs typeface="+mn-cs"/>
              </a:rPr>
              <a:t>Hardware Lifecycle Host </a:t>
            </a:r>
            <a:r>
              <a:rPr kumimoji="0" lang="en-US" sz="2040" b="0" i="0" u="none" strike="noStrike" kern="1200" cap="none" spc="0" normalizeH="0" baseline="0" noProof="0" dirty="0">
                <a:ln>
                  <a:noFill/>
                </a:ln>
                <a:solidFill>
                  <a:srgbClr val="353535"/>
                </a:solidFill>
                <a:effectLst/>
                <a:uLnTx/>
                <a:uFillTx/>
                <a:latin typeface="Segoe UI Semilight"/>
                <a:ea typeface="+mn-ea"/>
                <a:cs typeface="+mn-cs"/>
              </a:rPr>
              <a:t>VM (HLH)</a:t>
            </a:r>
          </a:p>
        </p:txBody>
      </p:sp>
      <p:sp>
        <p:nvSpPr>
          <p:cNvPr id="16" name="TextBox 15"/>
          <p:cNvSpPr txBox="1"/>
          <p:nvPr/>
        </p:nvSpPr>
        <p:spPr>
          <a:xfrm rot="2729888">
            <a:off x="6454560" y="5250462"/>
            <a:ext cx="2234735" cy="442604"/>
          </a:xfrm>
          <a:prstGeom prst="rect">
            <a:avLst/>
          </a:prstGeom>
          <a:noFill/>
        </p:spPr>
        <p:txBody>
          <a:bodyPr wrap="square" lIns="186521" tIns="149217" rIns="186521" bIns="149217" rtlCol="0">
            <a:spAutoFit/>
          </a:bodyPr>
          <a:lstStyle/>
          <a:p>
            <a:pPr marL="0" marR="0" lvl="0" indent="0" algn="l" defTabSz="932742" rtl="0" eaLnBrk="1" fontAlgn="auto" latinLnBrk="0" hangingPunct="1">
              <a:lnSpc>
                <a:spcPct val="90000"/>
              </a:lnSpc>
              <a:spcBef>
                <a:spcPts val="0"/>
              </a:spcBef>
              <a:spcAft>
                <a:spcPts val="612"/>
              </a:spcAft>
              <a:buClrTx/>
              <a:buSzTx/>
              <a:buFontTx/>
              <a:buNone/>
              <a:tabLst/>
              <a:defRPr/>
            </a:pPr>
            <a:r>
              <a:rPr kumimoji="0" lang="en-US" sz="1020" b="0" i="0" u="none" strike="noStrike" kern="1200" cap="none" spc="0" normalizeH="0" baseline="0" noProof="0" dirty="0">
                <a:ln>
                  <a:noFill/>
                </a:ln>
                <a:solidFill>
                  <a:srgbClr val="505050"/>
                </a:solidFill>
                <a:effectLst/>
                <a:uLnTx/>
                <a:uFillTx/>
                <a:latin typeface="Segoe UI Semilight"/>
                <a:ea typeface="+mn-ea"/>
                <a:cs typeface="+mn-cs"/>
              </a:rPr>
              <a:t>Agentless device Monitoring</a:t>
            </a:r>
          </a:p>
        </p:txBody>
      </p:sp>
      <p:cxnSp>
        <p:nvCxnSpPr>
          <p:cNvPr id="14" name="Straight Arrow Connector 13"/>
          <p:cNvCxnSpPr>
            <a:stCxn id="11" idx="2"/>
            <a:endCxn id="5" idx="1"/>
          </p:cNvCxnSpPr>
          <p:nvPr/>
        </p:nvCxnSpPr>
        <p:spPr>
          <a:xfrm>
            <a:off x="6448134" y="4525261"/>
            <a:ext cx="2066087" cy="2114259"/>
          </a:xfrm>
          <a:prstGeom prst="straightConnector1">
            <a:avLst/>
          </a:prstGeom>
          <a:ln w="25400">
            <a:headEnd type="triangle"/>
            <a:tailEnd type="triangle"/>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a:cxnSpLocks/>
            <a:stCxn id="11" idx="0"/>
          </p:cNvCxnSpPr>
          <p:nvPr/>
        </p:nvCxnSpPr>
        <p:spPr>
          <a:xfrm flipV="1">
            <a:off x="6448134" y="1188346"/>
            <a:ext cx="2509754" cy="2226269"/>
          </a:xfrm>
          <a:prstGeom prst="straightConnector1">
            <a:avLst/>
          </a:prstGeom>
          <a:ln w="25400">
            <a:headEnd type="triangl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834033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Rounded Corners 9"/>
          <p:cNvSpPr/>
          <p:nvPr/>
        </p:nvSpPr>
        <p:spPr bwMode="auto">
          <a:xfrm>
            <a:off x="1417637" y="2758791"/>
            <a:ext cx="9448800" cy="1716907"/>
          </a:xfrm>
          <a:prstGeom prst="roundRect">
            <a:avLst>
              <a:gd name="adj" fmla="val 0"/>
            </a:avLst>
          </a:prstGeom>
          <a:noFill/>
          <a:ln>
            <a:solidFill>
              <a:srgbClr val="0078D7"/>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5439">
                    <a:srgbClr val="F8F8F8"/>
                  </a:gs>
                  <a:gs pos="10000">
                    <a:srgbClr val="F8F8F8"/>
                  </a:gs>
                </a:gsLst>
                <a:lin ang="5400000" scaled="0"/>
              </a:gradFill>
              <a:effectLst/>
              <a:uLnTx/>
              <a:uFillTx/>
              <a:latin typeface="Segoe UI Semilight"/>
              <a:ea typeface="+mn-ea"/>
              <a:cs typeface="+mn-cs"/>
            </a:endParaRPr>
          </a:p>
        </p:txBody>
      </p:sp>
      <p:sp>
        <p:nvSpPr>
          <p:cNvPr id="4" name="Title 3"/>
          <p:cNvSpPr>
            <a:spLocks noGrp="1"/>
          </p:cNvSpPr>
          <p:nvPr>
            <p:ph type="title"/>
          </p:nvPr>
        </p:nvSpPr>
        <p:spPr/>
        <p:txBody>
          <a:bodyPr/>
          <a:lstStyle/>
          <a:p>
            <a:r>
              <a:rPr lang="en-US" dirty="0">
                <a:solidFill>
                  <a:srgbClr val="505050"/>
                </a:solidFill>
              </a:rPr>
              <a:t>ITSM integration</a:t>
            </a:r>
          </a:p>
        </p:txBody>
      </p:sp>
      <p:sp>
        <p:nvSpPr>
          <p:cNvPr id="5" name="Content Placeholder 4"/>
          <p:cNvSpPr>
            <a:spLocks noGrp="1"/>
          </p:cNvSpPr>
          <p:nvPr>
            <p:ph type="body" sz="quarter" idx="4294967295"/>
          </p:nvPr>
        </p:nvSpPr>
        <p:spPr>
          <a:xfrm>
            <a:off x="274638" y="1212850"/>
            <a:ext cx="11612561" cy="5027613"/>
          </a:xfrm>
        </p:spPr>
        <p:txBody>
          <a:bodyPr>
            <a:noAutofit/>
          </a:bodyPr>
          <a:lstStyle/>
          <a:p>
            <a:pPr marL="0" indent="0">
              <a:buNone/>
            </a:pPr>
            <a:r>
              <a:rPr lang="en-US" sz="2800" dirty="0">
                <a:solidFill>
                  <a:srgbClr val="0078D7"/>
                </a:solidFill>
                <a:latin typeface="Segoe UI Light" panose="020B0502040204020203" pitchFamily="34" charset="0"/>
                <a:cs typeface="Segoe UI Light" panose="020B0502040204020203" pitchFamily="34" charset="0"/>
              </a:rPr>
              <a:t>Enable IT Service Management by adopting existing pipes</a:t>
            </a:r>
          </a:p>
          <a:p>
            <a:r>
              <a:rPr lang="en-US" sz="1800" dirty="0">
                <a:solidFill>
                  <a:srgbClr val="505050"/>
                </a:solidFill>
                <a:latin typeface="Segoe UI Light" panose="020B0502040204020203" pitchFamily="34" charset="0"/>
                <a:cs typeface="Segoe UI Light" panose="020B0502040204020203" pitchFamily="34" charset="0"/>
              </a:rPr>
              <a:t>Monitor with existing datacenter monitoring tooling</a:t>
            </a:r>
          </a:p>
          <a:p>
            <a:r>
              <a:rPr lang="en-US" sz="1800" dirty="0">
                <a:solidFill>
                  <a:srgbClr val="505050"/>
                </a:solidFill>
                <a:latin typeface="Segoe UI Light" panose="020B0502040204020203" pitchFamily="34" charset="0"/>
                <a:cs typeface="Segoe UI Light" panose="020B0502040204020203" pitchFamily="34" charset="0"/>
              </a:rPr>
              <a:t>Use existing connections from monitoring to ticketing and others</a:t>
            </a:r>
          </a:p>
          <a:p>
            <a:pPr lvl="1">
              <a:buFont typeface="Wingdings" panose="05000000000000000000" pitchFamily="2" charset="2"/>
              <a:buChar char="§"/>
            </a:pPr>
            <a:endParaRPr lang="en-US" sz="2000" dirty="0">
              <a:latin typeface="Segoe UI Light" panose="020B0502040204020203" pitchFamily="34" charset="0"/>
              <a:cs typeface="Segoe UI Light" panose="020B0502040204020203" pitchFamily="34" charset="0"/>
            </a:endParaRPr>
          </a:p>
        </p:txBody>
      </p:sp>
      <p:sp>
        <p:nvSpPr>
          <p:cNvPr id="2" name="Rectangle 1"/>
          <p:cNvSpPr/>
          <p:nvPr/>
        </p:nvSpPr>
        <p:spPr bwMode="auto">
          <a:xfrm>
            <a:off x="1570037" y="3256498"/>
            <a:ext cx="2819400" cy="9144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Azure Stack Hub Software*</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*including Storage</a:t>
            </a:r>
          </a:p>
        </p:txBody>
      </p:sp>
      <p:sp>
        <p:nvSpPr>
          <p:cNvPr id="6" name="Rectangle 5"/>
          <p:cNvSpPr/>
          <p:nvPr/>
        </p:nvSpPr>
        <p:spPr bwMode="auto">
          <a:xfrm>
            <a:off x="4694237" y="3256498"/>
            <a:ext cx="2819400" cy="9144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Physical Server</a:t>
            </a:r>
          </a:p>
        </p:txBody>
      </p:sp>
      <p:sp>
        <p:nvSpPr>
          <p:cNvPr id="7" name="Rectangle 6"/>
          <p:cNvSpPr/>
          <p:nvPr/>
        </p:nvSpPr>
        <p:spPr bwMode="auto">
          <a:xfrm>
            <a:off x="7862017" y="3256498"/>
            <a:ext cx="2819400" cy="9144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dirty="0">
                <a:ln>
                  <a:noFill/>
                </a:ln>
                <a:solidFill>
                  <a:srgbClr val="0078D7"/>
                </a:solidFill>
                <a:effectLst/>
                <a:uLnTx/>
                <a:uFillTx/>
                <a:latin typeface="Segoe UI Light" panose="020B0502040204020203" pitchFamily="34" charset="0"/>
                <a:cs typeface="Segoe UI Light" panose="020B0502040204020203" pitchFamily="34" charset="0"/>
              </a:rPr>
              <a:t>Network Devices</a:t>
            </a:r>
          </a:p>
        </p:txBody>
      </p:sp>
      <p:sp>
        <p:nvSpPr>
          <p:cNvPr id="3" name="Rectangle 2"/>
          <p:cNvSpPr/>
          <p:nvPr/>
        </p:nvSpPr>
        <p:spPr bwMode="auto">
          <a:xfrm>
            <a:off x="1417637" y="5133041"/>
            <a:ext cx="9448800" cy="614528"/>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a:ln>
                  <a:noFill/>
                </a:ln>
                <a:solidFill>
                  <a:srgbClr val="0078D7"/>
                </a:solidFill>
                <a:effectLst/>
                <a:uLnTx/>
                <a:uFillTx/>
                <a:latin typeface="Segoe UI Light" panose="020B0502040204020203" pitchFamily="34" charset="0"/>
                <a:cs typeface="Segoe UI Light" panose="020B0502040204020203" pitchFamily="34" charset="0"/>
              </a:rPr>
              <a:t>Monitoring Solution</a:t>
            </a:r>
          </a:p>
        </p:txBody>
      </p:sp>
      <p:sp>
        <p:nvSpPr>
          <p:cNvPr id="8" name="Rectangle 7"/>
          <p:cNvSpPr/>
          <p:nvPr/>
        </p:nvSpPr>
        <p:spPr bwMode="auto">
          <a:xfrm>
            <a:off x="1417637" y="6049962"/>
            <a:ext cx="9448800" cy="419100"/>
          </a:xfrm>
          <a:prstGeom prst="rect">
            <a:avLst/>
          </a:prstGeom>
          <a:noFill/>
          <a:ln>
            <a:solidFill>
              <a:srgbClr val="505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a:ln>
                  <a:noFill/>
                </a:ln>
                <a:solidFill>
                  <a:srgbClr val="0078D7"/>
                </a:solidFill>
                <a:effectLst/>
                <a:uLnTx/>
                <a:uFillTx/>
                <a:latin typeface="Segoe UI Light" panose="020B0502040204020203" pitchFamily="34" charset="0"/>
                <a:cs typeface="Segoe UI Light" panose="020B0502040204020203" pitchFamily="34" charset="0"/>
              </a:rPr>
              <a:t>Ticketing, CMDB…</a:t>
            </a:r>
          </a:p>
        </p:txBody>
      </p:sp>
      <p:sp>
        <p:nvSpPr>
          <p:cNvPr id="11" name="TextBox 10"/>
          <p:cNvSpPr txBox="1"/>
          <p:nvPr/>
        </p:nvSpPr>
        <p:spPr>
          <a:xfrm>
            <a:off x="4549774" y="2735262"/>
            <a:ext cx="3108326" cy="5447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Integrated System</a:t>
            </a:r>
          </a:p>
        </p:txBody>
      </p:sp>
      <p:cxnSp>
        <p:nvCxnSpPr>
          <p:cNvPr id="13" name="Straight Arrow Connector 12"/>
          <p:cNvCxnSpPr/>
          <p:nvPr/>
        </p:nvCxnSpPr>
        <p:spPr>
          <a:xfrm>
            <a:off x="2979737" y="4173419"/>
            <a:ext cx="0" cy="91440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142037" y="4170898"/>
            <a:ext cx="0" cy="91440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9266237" y="4170898"/>
            <a:ext cx="0" cy="91440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916597" y="4470729"/>
            <a:ext cx="1219200" cy="5447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Rest API</a:t>
            </a:r>
          </a:p>
        </p:txBody>
      </p:sp>
      <p:sp>
        <p:nvSpPr>
          <p:cNvPr id="17" name="TextBox 16"/>
          <p:cNvSpPr txBox="1"/>
          <p:nvPr/>
        </p:nvSpPr>
        <p:spPr>
          <a:xfrm>
            <a:off x="6052267" y="4473290"/>
            <a:ext cx="1219200" cy="5447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505050"/>
                </a:solidFill>
                <a:effectLst/>
                <a:uLnTx/>
                <a:uFillTx/>
                <a:latin typeface="Segoe UI Light" panose="020B0502040204020203" pitchFamily="34" charset="0"/>
                <a:cs typeface="Segoe UI Light" panose="020B0502040204020203" pitchFamily="34" charset="0"/>
              </a:rPr>
              <a:t>BMC</a:t>
            </a:r>
          </a:p>
        </p:txBody>
      </p:sp>
      <p:sp>
        <p:nvSpPr>
          <p:cNvPr id="18" name="TextBox 17"/>
          <p:cNvSpPr txBox="1"/>
          <p:nvPr/>
        </p:nvSpPr>
        <p:spPr>
          <a:xfrm>
            <a:off x="9183175" y="4470730"/>
            <a:ext cx="1219200" cy="5447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Light" panose="020B0502040204020203" pitchFamily="34" charset="0"/>
                <a:cs typeface="Segoe UI Light" panose="020B0502040204020203" pitchFamily="34" charset="0"/>
              </a:rPr>
              <a:t>SNMP</a:t>
            </a:r>
          </a:p>
        </p:txBody>
      </p:sp>
      <p:cxnSp>
        <p:nvCxnSpPr>
          <p:cNvPr id="12" name="Straight Arrow Connector 11"/>
          <p:cNvCxnSpPr>
            <a:cxnSpLocks/>
            <a:stCxn id="3" idx="2"/>
            <a:endCxn id="8" idx="0"/>
          </p:cNvCxnSpPr>
          <p:nvPr/>
        </p:nvCxnSpPr>
        <p:spPr>
          <a:xfrm>
            <a:off x="6142037" y="5747569"/>
            <a:ext cx="0" cy="302393"/>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72978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par>
                                <p:cTn id="37" presetID="10"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childTnLst>
                          </p:cTn>
                        </p:par>
                        <p:par>
                          <p:cTn id="40" fill="hold">
                            <p:stCondLst>
                              <p:cond delay="1500"/>
                            </p:stCondLst>
                            <p:childTnLst>
                              <p:par>
                                <p:cTn id="41" presetID="10" presetClass="entr" presetSubtype="0" fill="hold" grpId="0" nodeType="after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500"/>
                                        <p:tgtEl>
                                          <p:spTgt spid="3"/>
                                        </p:tgtEl>
                                      </p:cBhvr>
                                    </p:animEffect>
                                  </p:childTnLst>
                                </p:cTn>
                              </p:par>
                            </p:childTnLst>
                          </p:cTn>
                        </p:par>
                        <p:par>
                          <p:cTn id="44" fill="hold">
                            <p:stCondLst>
                              <p:cond delay="2000"/>
                            </p:stCondLst>
                            <p:childTnLst>
                              <p:par>
                                <p:cTn id="45" presetID="10" presetClass="entr" presetSubtype="0" fill="hold"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fade">
                                      <p:cBhvr>
                                        <p:cTn id="5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 grpId="0" animBg="1"/>
      <p:bldP spid="6" grpId="0" animBg="1"/>
      <p:bldP spid="7" grpId="0" animBg="1"/>
      <p:bldP spid="3" grpId="0" animBg="1"/>
      <p:bldP spid="8" grpId="0" animBg="1"/>
      <p:bldP spid="11" grpId="0"/>
      <p:bldP spid="16" grpId="0"/>
      <p:bldP spid="17" grpId="0"/>
      <p:bldP spid="18" grpId="0"/>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Monitoring integration solutions</a:t>
            </a:r>
          </a:p>
        </p:txBody>
      </p:sp>
      <p:sp>
        <p:nvSpPr>
          <p:cNvPr id="2" name="Text Placeholder 1"/>
          <p:cNvSpPr>
            <a:spLocks noGrp="1"/>
          </p:cNvSpPr>
          <p:nvPr>
            <p:ph type="body" sz="quarter" idx="4294967295"/>
          </p:nvPr>
        </p:nvSpPr>
        <p:spPr>
          <a:xfrm>
            <a:off x="0" y="1212850"/>
            <a:ext cx="6675438" cy="5102935"/>
          </a:xfrm>
        </p:spPr>
        <p:txBody>
          <a:bodyPr/>
          <a:lstStyle/>
          <a:p>
            <a:pPr marL="342900" lvl="1" indent="0">
              <a:spcBef>
                <a:spcPts val="0"/>
              </a:spcBef>
              <a:spcAft>
                <a:spcPts val="600"/>
              </a:spcAft>
              <a:buNone/>
            </a:pPr>
            <a:r>
              <a:rPr lang="en-US" sz="2800" dirty="0">
                <a:solidFill>
                  <a:srgbClr val="0078D7"/>
                </a:solidFill>
                <a:latin typeface="+mj-lt"/>
              </a:rPr>
              <a:t>Azure Stack Hub Software – API </a:t>
            </a:r>
          </a:p>
          <a:p>
            <a:pPr lvl="1">
              <a:spcBef>
                <a:spcPts val="0"/>
              </a:spcBef>
              <a:spcAft>
                <a:spcPts val="600"/>
              </a:spcAft>
            </a:pPr>
            <a:r>
              <a:rPr lang="en-US" sz="1800" dirty="0">
                <a:solidFill>
                  <a:srgbClr val="505050"/>
                </a:solidFill>
                <a:latin typeface="+mj-lt"/>
              </a:rPr>
              <a:t>Nagios Plugin (for Open Source &amp; Enterprise Edition)  (Available today </a:t>
            </a:r>
            <a:r>
              <a:rPr lang="en-US" sz="1800" dirty="0">
                <a:solidFill>
                  <a:srgbClr val="505050"/>
                </a:solidFill>
                <a:latin typeface="+mj-lt"/>
                <a:hlinkClick r:id="rId4"/>
              </a:rPr>
              <a:t>http://aka.ms/masnagios</a:t>
            </a:r>
            <a:r>
              <a:rPr lang="en-US" sz="1800" dirty="0">
                <a:solidFill>
                  <a:srgbClr val="505050"/>
                </a:solidFill>
                <a:latin typeface="+mj-lt"/>
              </a:rPr>
              <a:t>) </a:t>
            </a:r>
          </a:p>
          <a:p>
            <a:pPr lvl="1">
              <a:spcBef>
                <a:spcPts val="0"/>
              </a:spcBef>
              <a:spcAft>
                <a:spcPts val="600"/>
              </a:spcAft>
            </a:pPr>
            <a:r>
              <a:rPr lang="en-US" sz="1800" dirty="0">
                <a:solidFill>
                  <a:srgbClr val="505050"/>
                </a:solidFill>
                <a:latin typeface="+mj-lt"/>
              </a:rPr>
              <a:t>API examples and documentation for custom integration (GitHub)</a:t>
            </a:r>
          </a:p>
          <a:p>
            <a:pPr lvl="1">
              <a:spcBef>
                <a:spcPts val="0"/>
              </a:spcBef>
              <a:spcAft>
                <a:spcPts val="600"/>
              </a:spcAft>
            </a:pPr>
            <a:r>
              <a:rPr lang="en-US" sz="1800" dirty="0">
                <a:solidFill>
                  <a:srgbClr val="505050"/>
                </a:solidFill>
                <a:latin typeface="+mj-lt"/>
              </a:rPr>
              <a:t>System Center Operations Manager – Management Pack </a:t>
            </a:r>
          </a:p>
          <a:p>
            <a:pPr lvl="2">
              <a:spcBef>
                <a:spcPts val="0"/>
              </a:spcBef>
              <a:spcAft>
                <a:spcPts val="600"/>
              </a:spcAft>
              <a:buFont typeface="Wingdings" panose="05000000000000000000" pitchFamily="2" charset="2"/>
              <a:buChar char="§"/>
            </a:pPr>
            <a:endParaRPr lang="en-US" sz="1800" dirty="0">
              <a:latin typeface="+mj-lt"/>
            </a:endParaRPr>
          </a:p>
          <a:p>
            <a:pPr marL="571500" lvl="2" indent="0">
              <a:spcBef>
                <a:spcPts val="0"/>
              </a:spcBef>
              <a:spcAft>
                <a:spcPts val="600"/>
              </a:spcAft>
              <a:buNone/>
            </a:pPr>
            <a:endParaRPr lang="en-US" sz="1800" dirty="0">
              <a:latin typeface="+mj-lt"/>
            </a:endParaRPr>
          </a:p>
          <a:p>
            <a:pPr marL="571500" lvl="2" indent="0">
              <a:spcBef>
                <a:spcPts val="0"/>
              </a:spcBef>
              <a:spcAft>
                <a:spcPts val="600"/>
              </a:spcAft>
              <a:buNone/>
            </a:pPr>
            <a:endParaRPr lang="en-US" sz="1800" dirty="0">
              <a:latin typeface="+mj-lt"/>
            </a:endParaRPr>
          </a:p>
          <a:p>
            <a:pPr marL="342900" lvl="1" indent="0">
              <a:spcBef>
                <a:spcPts val="0"/>
              </a:spcBef>
              <a:spcAft>
                <a:spcPts val="600"/>
              </a:spcAft>
              <a:buNone/>
            </a:pPr>
            <a:r>
              <a:rPr lang="en-US" sz="2800" dirty="0">
                <a:solidFill>
                  <a:srgbClr val="0078D7"/>
                </a:solidFill>
                <a:latin typeface="+mj-lt"/>
              </a:rPr>
              <a:t>Physical Server </a:t>
            </a:r>
            <a:r>
              <a:rPr lang="en-US" sz="2800" dirty="0">
                <a:solidFill>
                  <a:srgbClr val="0078D7"/>
                </a:solidFill>
              </a:rPr>
              <a:t>–</a:t>
            </a:r>
            <a:r>
              <a:rPr lang="en-US" sz="2800" dirty="0">
                <a:solidFill>
                  <a:srgbClr val="0078D7"/>
                </a:solidFill>
                <a:latin typeface="+mj-lt"/>
              </a:rPr>
              <a:t> BMC</a:t>
            </a:r>
          </a:p>
          <a:p>
            <a:pPr lvl="1">
              <a:spcBef>
                <a:spcPts val="0"/>
              </a:spcBef>
              <a:spcAft>
                <a:spcPts val="600"/>
              </a:spcAft>
            </a:pPr>
            <a:r>
              <a:rPr lang="en-US" sz="1800" dirty="0">
                <a:solidFill>
                  <a:srgbClr val="505050"/>
                </a:solidFill>
                <a:latin typeface="+mj-lt"/>
              </a:rPr>
              <a:t>System Center Operations Manager – Hardware Vendor Management Pack</a:t>
            </a:r>
          </a:p>
          <a:p>
            <a:pPr lvl="1">
              <a:spcBef>
                <a:spcPts val="0"/>
              </a:spcBef>
              <a:spcAft>
                <a:spcPts val="600"/>
              </a:spcAft>
            </a:pPr>
            <a:r>
              <a:rPr lang="en-US" sz="1800" dirty="0">
                <a:solidFill>
                  <a:srgbClr val="505050"/>
                </a:solidFill>
                <a:latin typeface="+mj-lt"/>
              </a:rPr>
              <a:t>Hardware Vendor Nagios Plugins</a:t>
            </a:r>
          </a:p>
          <a:p>
            <a:pPr lvl="1">
              <a:spcBef>
                <a:spcPts val="0"/>
              </a:spcBef>
              <a:spcAft>
                <a:spcPts val="600"/>
              </a:spcAft>
            </a:pPr>
            <a:r>
              <a:rPr lang="en-US" sz="1800" dirty="0">
                <a:solidFill>
                  <a:srgbClr val="505050"/>
                </a:solidFill>
                <a:latin typeface="+mj-lt"/>
              </a:rPr>
              <a:t>Other OEM supported monitoring solutions</a:t>
            </a:r>
          </a:p>
          <a:p>
            <a:pPr lvl="1">
              <a:buFont typeface="Wingdings" panose="05000000000000000000" pitchFamily="2" charset="2"/>
              <a:buChar char="§"/>
            </a:pPr>
            <a:endParaRPr lang="en-US" sz="1800" dirty="0">
              <a:latin typeface="+mj-lt"/>
            </a:endParaRPr>
          </a:p>
        </p:txBody>
      </p:sp>
      <p:pic>
        <p:nvPicPr>
          <p:cNvPr id="4" name="CDF6053D-3FB2-4768-850C-1492B72CE7AD" descr="mage1.PNG"/>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65137" y="3423807"/>
            <a:ext cx="2209810" cy="538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761DDA0D-1651-4325-99DF-250D883CD710}"/>
              </a:ext>
            </a:extLst>
          </p:cNvPr>
          <p:cNvSpPr/>
          <p:nvPr/>
        </p:nvSpPr>
        <p:spPr>
          <a:xfrm>
            <a:off x="6675438" y="1212849"/>
            <a:ext cx="5299074" cy="3788729"/>
          </a:xfrm>
          <a:prstGeom prst="rect">
            <a:avLst/>
          </a:prstGeom>
        </p:spPr>
        <p:txBody>
          <a:bodyPr wrap="square" lIns="146304" tIns="91440" rIns="146304" bIns="0">
            <a:spAutoFit/>
          </a:bodyPr>
          <a:lstStyle/>
          <a:p>
            <a:pPr marL="342900" lvl="1">
              <a:lnSpc>
                <a:spcPct val="90000"/>
              </a:lnSpc>
              <a:spcAft>
                <a:spcPts val="600"/>
              </a:spcAft>
              <a:buSzPct val="90000"/>
            </a:pPr>
            <a:r>
              <a:rPr lang="en-US" sz="2800" dirty="0">
                <a:solidFill>
                  <a:srgbClr val="0078D7"/>
                </a:solidFill>
                <a:latin typeface="+mj-lt"/>
              </a:rPr>
              <a:t>Network Devices </a:t>
            </a:r>
            <a:r>
              <a:rPr lang="en-US" sz="2800" dirty="0">
                <a:solidFill>
                  <a:srgbClr val="0078D7"/>
                </a:solidFill>
              </a:rPr>
              <a:t>–</a:t>
            </a:r>
            <a:r>
              <a:rPr lang="en-US" sz="2800" dirty="0">
                <a:solidFill>
                  <a:srgbClr val="0078D7"/>
                </a:solidFill>
                <a:latin typeface="+mj-lt"/>
              </a:rPr>
              <a:t> SNMP</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System Center Operations Manager – Network Device Discovery</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Nagios Switch Plugin</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Other OEM supported monitoring solutions</a:t>
            </a:r>
          </a:p>
          <a:p>
            <a:pPr marL="800100" lvl="2" indent="-228600">
              <a:lnSpc>
                <a:spcPct val="90000"/>
              </a:lnSpc>
              <a:spcAft>
                <a:spcPts val="600"/>
              </a:spcAft>
              <a:buSzPct val="90000"/>
              <a:buFont typeface="Wingdings" panose="05000000000000000000" pitchFamily="2" charset="2"/>
              <a:buChar char="§"/>
            </a:pPr>
            <a:endParaRPr lang="en-US" dirty="0">
              <a:gradFill>
                <a:gsLst>
                  <a:gs pos="1250">
                    <a:srgbClr val="353535"/>
                  </a:gs>
                  <a:gs pos="100000">
                    <a:srgbClr val="353535"/>
                  </a:gs>
                </a:gsLst>
                <a:lin ang="5400000" scaled="0"/>
              </a:gradFill>
              <a:latin typeface="+mj-lt"/>
            </a:endParaRPr>
          </a:p>
          <a:p>
            <a:pPr marL="342900" lvl="1">
              <a:lnSpc>
                <a:spcPct val="90000"/>
              </a:lnSpc>
              <a:spcAft>
                <a:spcPts val="600"/>
              </a:spcAft>
              <a:buSzPct val="90000"/>
            </a:pPr>
            <a:r>
              <a:rPr lang="en-US" sz="2800" dirty="0">
                <a:solidFill>
                  <a:srgbClr val="0078D7"/>
                </a:solidFill>
                <a:latin typeface="+mj-lt"/>
              </a:rPr>
              <a:t>Tenant Subscription Health Monitoring</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System Center Operations Manager – Azure Management Pack</a:t>
            </a:r>
          </a:p>
          <a:p>
            <a:pPr marL="628650" lvl="1" indent="-285750">
              <a:lnSpc>
                <a:spcPct val="90000"/>
              </a:lnSpc>
              <a:spcAft>
                <a:spcPts val="600"/>
              </a:spcAft>
              <a:buSzPct val="90000"/>
              <a:buFont typeface="Arial" panose="020B0604020202020204" pitchFamily="34" charset="0"/>
              <a:buChar char="•"/>
            </a:pPr>
            <a:r>
              <a:rPr lang="en-US" dirty="0">
                <a:solidFill>
                  <a:srgbClr val="505050"/>
                </a:solidFill>
                <a:latin typeface="+mj-lt"/>
              </a:rPr>
              <a:t>Operations Management Suite (OMS)</a:t>
            </a:r>
          </a:p>
        </p:txBody>
      </p:sp>
    </p:spTree>
    <p:extLst>
      <p:ext uri="{BB962C8B-B14F-4D97-AF65-F5344CB8AC3E}">
        <p14:creationId xmlns:p14="http://schemas.microsoft.com/office/powerpoint/2010/main" val="377854430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nodeType="afterEffect">
                                  <p:stCondLst>
                                    <p:cond delay="300"/>
                                  </p:stCondLst>
                                  <p:childTnLst>
                                    <p:set>
                                      <p:cBhvr>
                                        <p:cTn id="15" dur="1" fill="hold">
                                          <p:stCondLst>
                                            <p:cond delay="0"/>
                                          </p:stCondLst>
                                        </p:cTn>
                                        <p:tgtEl>
                                          <p:spTgt spid="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
                                            <p:txEl>
                                              <p:pRg st="7" end="7"/>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2">
                                            <p:txEl>
                                              <p:pRg st="8" end="8"/>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
                                            <p:txEl>
                                              <p:pRg st="9" end="9"/>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2">
                                            <p:txEl>
                                              <p:pRg st="10" end="10"/>
                                            </p:txEl>
                                          </p:spTgt>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nodeType="afterEffect">
                                  <p:stCondLst>
                                    <p:cond delay="500"/>
                                  </p:stCondLst>
                                  <p:childTnLst>
                                    <p:set>
                                      <p:cBhvr>
                                        <p:cTn id="28" dur="1" fill="hold">
                                          <p:stCondLst>
                                            <p:cond delay="0"/>
                                          </p:stCondLst>
                                        </p:cTn>
                                        <p:tgtEl>
                                          <p:spTgt spid="6">
                                            <p:txEl>
                                              <p:pRg st="0" end="0"/>
                                            </p:txEl>
                                          </p:spTgt>
                                        </p:tgtEl>
                                        <p:attrNameLst>
                                          <p:attrName>style.visibility</p:attrName>
                                        </p:attrNameLst>
                                      </p:cBhvr>
                                      <p:to>
                                        <p:strVal val="visible"/>
                                      </p:to>
                                    </p:set>
                                  </p:childTnLst>
                                </p:cTn>
                              </p:par>
                            </p:childTnLst>
                          </p:cTn>
                        </p:par>
                        <p:par>
                          <p:cTn id="29" fill="hold">
                            <p:stCondLst>
                              <p:cond delay="500"/>
                            </p:stCondLst>
                            <p:childTnLst>
                              <p:par>
                                <p:cTn id="30" presetID="1" presetClass="entr" presetSubtype="0" fill="hold" nodeType="afterEffect">
                                  <p:stCondLst>
                                    <p:cond delay="0"/>
                                  </p:stCondLst>
                                  <p:childTnLst>
                                    <p:set>
                                      <p:cBhvr>
                                        <p:cTn id="31" dur="1" fill="hold">
                                          <p:stCondLst>
                                            <p:cond delay="0"/>
                                          </p:stCondLst>
                                        </p:cTn>
                                        <p:tgtEl>
                                          <p:spTgt spid="6">
                                            <p:txEl>
                                              <p:pRg st="1" end="1"/>
                                            </p:txEl>
                                          </p:spTgt>
                                        </p:tgtEl>
                                        <p:attrNameLst>
                                          <p:attrName>style.visibility</p:attrName>
                                        </p:attrNameLst>
                                      </p:cBhvr>
                                      <p:to>
                                        <p:strVal val="visible"/>
                                      </p:to>
                                    </p:set>
                                  </p:childTnLst>
                                </p:cTn>
                              </p:par>
                            </p:childTnLst>
                          </p:cTn>
                        </p:par>
                        <p:par>
                          <p:cTn id="32" fill="hold">
                            <p:stCondLst>
                              <p:cond delay="500"/>
                            </p:stCondLst>
                            <p:childTnLst>
                              <p:par>
                                <p:cTn id="33" presetID="1" presetClass="entr" presetSubtype="0" fill="hold" nodeType="afterEffect">
                                  <p:stCondLst>
                                    <p:cond delay="0"/>
                                  </p:stCondLst>
                                  <p:childTnLst>
                                    <p:set>
                                      <p:cBhvr>
                                        <p:cTn id="34" dur="1" fill="hold">
                                          <p:stCondLst>
                                            <p:cond delay="0"/>
                                          </p:stCondLst>
                                        </p:cTn>
                                        <p:tgtEl>
                                          <p:spTgt spid="6">
                                            <p:txEl>
                                              <p:pRg st="2" end="2"/>
                                            </p:txEl>
                                          </p:spTgt>
                                        </p:tgtEl>
                                        <p:attrNameLst>
                                          <p:attrName>style.visibility</p:attrName>
                                        </p:attrNameLst>
                                      </p:cBhvr>
                                      <p:to>
                                        <p:strVal val="visible"/>
                                      </p:to>
                                    </p:set>
                                  </p:childTnLst>
                                </p:cTn>
                              </p:par>
                            </p:childTnLst>
                          </p:cTn>
                        </p:par>
                        <p:par>
                          <p:cTn id="35" fill="hold">
                            <p:stCondLst>
                              <p:cond delay="500"/>
                            </p:stCondLst>
                            <p:childTnLst>
                              <p:par>
                                <p:cTn id="36" presetID="1" presetClass="entr" presetSubtype="0" fill="hold" nodeType="afterEffect">
                                  <p:stCondLst>
                                    <p:cond delay="0"/>
                                  </p:stCondLst>
                                  <p:childTnLst>
                                    <p:set>
                                      <p:cBhvr>
                                        <p:cTn id="37" dur="1" fill="hold">
                                          <p:stCondLst>
                                            <p:cond delay="0"/>
                                          </p:stCondLst>
                                        </p:cTn>
                                        <p:tgtEl>
                                          <p:spTgt spid="6">
                                            <p:txEl>
                                              <p:pRg st="3" end="3"/>
                                            </p:txEl>
                                          </p:spTgt>
                                        </p:tgtEl>
                                        <p:attrNameLst>
                                          <p:attrName>style.visibility</p:attrName>
                                        </p:attrNameLst>
                                      </p:cBhvr>
                                      <p:to>
                                        <p:strVal val="visible"/>
                                      </p:to>
                                    </p:set>
                                  </p:childTnLst>
                                </p:cTn>
                              </p:par>
                            </p:childTnLst>
                          </p:cTn>
                        </p:par>
                        <p:par>
                          <p:cTn id="38" fill="hold">
                            <p:stCondLst>
                              <p:cond delay="500"/>
                            </p:stCondLst>
                            <p:childTnLst>
                              <p:par>
                                <p:cTn id="39" presetID="1" presetClass="entr" presetSubtype="0" fill="hold" nodeType="afterEffect">
                                  <p:stCondLst>
                                    <p:cond delay="500"/>
                                  </p:stCondLst>
                                  <p:childTnLst>
                                    <p:set>
                                      <p:cBhvr>
                                        <p:cTn id="40" dur="1" fill="hold">
                                          <p:stCondLst>
                                            <p:cond delay="0"/>
                                          </p:stCondLst>
                                        </p:cTn>
                                        <p:tgtEl>
                                          <p:spTgt spid="6">
                                            <p:txEl>
                                              <p:pRg st="5" end="5"/>
                                            </p:txEl>
                                          </p:spTgt>
                                        </p:tgtEl>
                                        <p:attrNameLst>
                                          <p:attrName>style.visibility</p:attrName>
                                        </p:attrNameLst>
                                      </p:cBhvr>
                                      <p:to>
                                        <p:strVal val="visible"/>
                                      </p:to>
                                    </p:set>
                                  </p:childTnLst>
                                </p:cTn>
                              </p:par>
                            </p:childTnLst>
                          </p:cTn>
                        </p:par>
                        <p:par>
                          <p:cTn id="41" fill="hold">
                            <p:stCondLst>
                              <p:cond delay="1000"/>
                            </p:stCondLst>
                            <p:childTnLst>
                              <p:par>
                                <p:cTn id="42" presetID="1" presetClass="entr" presetSubtype="0" fill="hold" nodeType="afterEffect">
                                  <p:stCondLst>
                                    <p:cond delay="0"/>
                                  </p:stCondLst>
                                  <p:childTnLst>
                                    <p:set>
                                      <p:cBhvr>
                                        <p:cTn id="43" dur="1" fill="hold">
                                          <p:stCondLst>
                                            <p:cond delay="0"/>
                                          </p:stCondLst>
                                        </p:cTn>
                                        <p:tgtEl>
                                          <p:spTgt spid="6">
                                            <p:txEl>
                                              <p:pRg st="6" end="6"/>
                                            </p:txEl>
                                          </p:spTgt>
                                        </p:tgtEl>
                                        <p:attrNameLst>
                                          <p:attrName>style.visibility</p:attrName>
                                        </p:attrNameLst>
                                      </p:cBhvr>
                                      <p:to>
                                        <p:strVal val="visible"/>
                                      </p:to>
                                    </p:set>
                                  </p:childTnLst>
                                </p:cTn>
                              </p:par>
                            </p:childTnLst>
                          </p:cTn>
                        </p:par>
                        <p:par>
                          <p:cTn id="44" fill="hold">
                            <p:stCondLst>
                              <p:cond delay="1000"/>
                            </p:stCondLst>
                            <p:childTnLst>
                              <p:par>
                                <p:cTn id="45" presetID="1" presetClass="entr" presetSubtype="0" fill="hold" nodeType="afterEffect">
                                  <p:stCondLst>
                                    <p:cond delay="0"/>
                                  </p:stCondLst>
                                  <p:childTnLst>
                                    <p:set>
                                      <p:cBhvr>
                                        <p:cTn id="46"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6AF72-48F1-43CD-A600-02BC3E87E00A}"/>
              </a:ext>
            </a:extLst>
          </p:cNvPr>
          <p:cNvSpPr>
            <a:spLocks noGrp="1"/>
          </p:cNvSpPr>
          <p:nvPr>
            <p:ph type="title"/>
          </p:nvPr>
        </p:nvSpPr>
        <p:spPr/>
        <p:txBody>
          <a:bodyPr/>
          <a:lstStyle/>
          <a:p>
            <a:endParaRPr lang="en-US"/>
          </a:p>
        </p:txBody>
      </p:sp>
      <p:pic>
        <p:nvPicPr>
          <p:cNvPr id="3" name="SCOMdemo">
            <a:hlinkClick r:id="" action="ppaction://media"/>
            <a:extLst>
              <a:ext uri="{FF2B5EF4-FFF2-40B4-BE49-F238E27FC236}">
                <a16:creationId xmlns:a16="http://schemas.microsoft.com/office/drawing/2014/main" id="{E039535E-471C-4B9E-A52C-2750F39723C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82" y="-4600"/>
            <a:ext cx="12434711" cy="7218732"/>
          </a:xfrm>
          <a:prstGeom prst="rect">
            <a:avLst/>
          </a:prstGeom>
        </p:spPr>
      </p:pic>
    </p:spTree>
    <p:extLst>
      <p:ext uri="{BB962C8B-B14F-4D97-AF65-F5344CB8AC3E}">
        <p14:creationId xmlns:p14="http://schemas.microsoft.com/office/powerpoint/2010/main" val="3463255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8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274638" y="1212850"/>
            <a:ext cx="11887200" cy="5180012"/>
          </a:xfrm>
        </p:spPr>
        <p:txBody>
          <a:bodyPr>
            <a:noAutofit/>
          </a:bodyPr>
          <a:lstStyle/>
          <a:p>
            <a:pPr marL="0" indent="0">
              <a:buNone/>
            </a:pPr>
            <a:r>
              <a:rPr lang="en-US" sz="2800" dirty="0">
                <a:solidFill>
                  <a:srgbClr val="0078D7"/>
                </a:solidFill>
              </a:rPr>
              <a:t>Hardware monitoring</a:t>
            </a:r>
          </a:p>
          <a:p>
            <a:r>
              <a:rPr lang="en-US" sz="1800" dirty="0">
                <a:solidFill>
                  <a:srgbClr val="505050"/>
                </a:solidFill>
                <a:latin typeface="+mj-lt"/>
              </a:rPr>
              <a:t>Azure Stack Hub will natively surface alerts for Physical Disks, JBODs, and Node failures</a:t>
            </a:r>
          </a:p>
          <a:p>
            <a:r>
              <a:rPr lang="en-US" sz="1800" dirty="0">
                <a:solidFill>
                  <a:srgbClr val="505050"/>
                </a:solidFill>
                <a:latin typeface="+mj-lt"/>
              </a:rPr>
              <a:t>All other hardware monitoring will be provided by OEMs using external monitoring tools (SCOM, etc.)</a:t>
            </a:r>
          </a:p>
          <a:p>
            <a:pPr lvl="1"/>
            <a:r>
              <a:rPr lang="en-US" sz="1600" dirty="0">
                <a:solidFill>
                  <a:srgbClr val="505050"/>
                </a:solidFill>
                <a:latin typeface="+mj-lt"/>
              </a:rPr>
              <a:t>Network Switch monitoring via SNMP</a:t>
            </a:r>
          </a:p>
          <a:p>
            <a:pPr lvl="1"/>
            <a:r>
              <a:rPr lang="en-US" sz="1600" dirty="0">
                <a:solidFill>
                  <a:srgbClr val="505050"/>
                </a:solidFill>
                <a:latin typeface="+mj-lt"/>
              </a:rPr>
              <a:t>Physical Server monitoring via existing OEM provided agentless monitoring solutions</a:t>
            </a:r>
          </a:p>
          <a:p>
            <a:pPr lvl="1"/>
            <a:r>
              <a:rPr lang="en-US" sz="1600" dirty="0">
                <a:solidFill>
                  <a:srgbClr val="505050"/>
                </a:solidFill>
                <a:latin typeface="+mj-lt"/>
              </a:rPr>
              <a:t>Implemented on the </a:t>
            </a:r>
            <a:r>
              <a:rPr lang="en-US" sz="1600" i="1" dirty="0">
                <a:solidFill>
                  <a:srgbClr val="505050"/>
                </a:solidFill>
                <a:latin typeface="+mj-lt"/>
              </a:rPr>
              <a:t>Hardware Lifecycle Host </a:t>
            </a:r>
            <a:r>
              <a:rPr lang="en-US" sz="1600" dirty="0">
                <a:solidFill>
                  <a:srgbClr val="505050"/>
                </a:solidFill>
                <a:latin typeface="+mj-lt"/>
              </a:rPr>
              <a:t>VM</a:t>
            </a:r>
            <a:br>
              <a:rPr lang="en-US" sz="1600" dirty="0">
                <a:solidFill>
                  <a:srgbClr val="505050"/>
                </a:solidFill>
                <a:latin typeface="+mj-lt"/>
              </a:rPr>
            </a:br>
            <a:endParaRPr lang="en-US" sz="1800" dirty="0">
              <a:solidFill>
                <a:srgbClr val="505050"/>
              </a:solidFill>
              <a:latin typeface="+mj-lt"/>
            </a:endParaRPr>
          </a:p>
          <a:p>
            <a:pPr marL="0" indent="0">
              <a:buNone/>
            </a:pPr>
            <a:r>
              <a:rPr lang="en-US" sz="2800" dirty="0">
                <a:solidFill>
                  <a:srgbClr val="0078D7"/>
                </a:solidFill>
              </a:rPr>
              <a:t>Enable ITSM by adopting existing pipes</a:t>
            </a:r>
          </a:p>
          <a:p>
            <a:pPr marL="342900" lvl="1" indent="-342900"/>
            <a:r>
              <a:rPr lang="en-US" sz="1800" dirty="0">
                <a:solidFill>
                  <a:srgbClr val="505050"/>
                </a:solidFill>
                <a:latin typeface="+mj-lt"/>
              </a:rPr>
              <a:t>Monitor with existing datacenter monitoring tooling</a:t>
            </a:r>
          </a:p>
          <a:p>
            <a:pPr marL="342900" lvl="1" indent="-342900"/>
            <a:r>
              <a:rPr lang="en-US" sz="1800" dirty="0">
                <a:solidFill>
                  <a:srgbClr val="505050"/>
                </a:solidFill>
                <a:latin typeface="+mj-lt"/>
              </a:rPr>
              <a:t>Use existing connections from monitoring to ticketing systems</a:t>
            </a:r>
          </a:p>
          <a:p>
            <a:pPr marL="571500" lvl="3" indent="-342900"/>
            <a:r>
              <a:rPr lang="en-US" sz="1600" dirty="0">
                <a:solidFill>
                  <a:srgbClr val="505050"/>
                </a:solidFill>
                <a:latin typeface="+mj-lt"/>
              </a:rPr>
              <a:t>Microsoft will provide:</a:t>
            </a:r>
          </a:p>
          <a:p>
            <a:pPr marL="1005840" lvl="5" indent="-342900"/>
            <a:r>
              <a:rPr lang="en-US" sz="1400" dirty="0">
                <a:solidFill>
                  <a:srgbClr val="505050"/>
                </a:solidFill>
                <a:latin typeface="+mj-lt"/>
              </a:rPr>
              <a:t>Azure Stack Hub Management Pack for SCOM</a:t>
            </a:r>
          </a:p>
          <a:p>
            <a:pPr marL="1005840" lvl="5" indent="-342900"/>
            <a:r>
              <a:rPr lang="en-US" sz="1400" dirty="0">
                <a:solidFill>
                  <a:srgbClr val="505050"/>
                </a:solidFill>
                <a:latin typeface="+mj-lt"/>
              </a:rPr>
              <a:t>Azure Stack Hub Open Source a module for Nagios and support for Nagios Enterprise</a:t>
            </a:r>
          </a:p>
          <a:p>
            <a:pPr marL="1005840" lvl="5" indent="-342900"/>
            <a:r>
              <a:rPr lang="en-US" sz="1400" dirty="0">
                <a:solidFill>
                  <a:srgbClr val="505050"/>
                </a:solidFill>
                <a:latin typeface="+mj-lt"/>
              </a:rPr>
              <a:t>Azure Management Pack for Azure Stack Hub Tenant Subscription monitoring using SCOM</a:t>
            </a:r>
          </a:p>
          <a:p>
            <a:pPr marL="1005840" lvl="5" indent="-342900"/>
            <a:r>
              <a:rPr lang="en-US" sz="1400" dirty="0">
                <a:solidFill>
                  <a:srgbClr val="505050"/>
                </a:solidFill>
                <a:latin typeface="+mj-lt"/>
              </a:rPr>
              <a:t>API documentation to be used for custom integration</a:t>
            </a:r>
          </a:p>
        </p:txBody>
      </p:sp>
      <p:sp>
        <p:nvSpPr>
          <p:cNvPr id="4" name="Title 3"/>
          <p:cNvSpPr>
            <a:spLocks noGrp="1"/>
          </p:cNvSpPr>
          <p:nvPr>
            <p:ph type="title"/>
          </p:nvPr>
        </p:nvSpPr>
        <p:spPr/>
        <p:txBody>
          <a:bodyPr/>
          <a:lstStyle/>
          <a:p>
            <a:r>
              <a:rPr lang="en-US" dirty="0">
                <a:solidFill>
                  <a:srgbClr val="505050"/>
                </a:solidFill>
              </a:rPr>
              <a:t>Hardware monitoring and ITSM Integration</a:t>
            </a:r>
          </a:p>
        </p:txBody>
      </p:sp>
    </p:spTree>
    <p:extLst>
      <p:ext uri="{BB962C8B-B14F-4D97-AF65-F5344CB8AC3E}">
        <p14:creationId xmlns:p14="http://schemas.microsoft.com/office/powerpoint/2010/main" val="1848934750"/>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1"/>
          <p:cNvSpPr>
            <a:spLocks noGrp="1" noChangeArrowheads="1"/>
          </p:cNvSpPr>
          <p:nvPr>
            <p:ph type="body" sz="quarter" idx="10"/>
          </p:nvPr>
        </p:nvSpPr>
        <p:spPr bwMode="auto">
          <a:xfrm>
            <a:off x="274639" y="1212849"/>
            <a:ext cx="10477035" cy="18097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46304" tIns="146304" rIns="0" bIns="0" numCol="1" anchor="t" anchorCtr="0" compatLnSpc="1">
            <a:prstTxWarp prst="textNoShape">
              <a:avLst/>
            </a:prstTxWarp>
            <a:spAutoFit/>
          </a:bodyPr>
          <a:lstStyle/>
          <a:p>
            <a:pPr marL="0" lvl="0" indent="0" defTabSz="914400" eaLnBrk="0" fontAlgn="base" hangingPunct="0">
              <a:lnSpc>
                <a:spcPct val="100000"/>
              </a:lnSpc>
              <a:spcBef>
                <a:spcPct val="0"/>
              </a:spcBef>
              <a:spcAft>
                <a:spcPct val="0"/>
              </a:spcAft>
              <a:buSzTx/>
              <a:buNone/>
            </a:pPr>
            <a:r>
              <a:rPr lang="en-US" altLang="en-US" sz="2400" dirty="0">
                <a:solidFill>
                  <a:srgbClr val="505050"/>
                </a:solidFill>
                <a:latin typeface="+mn-lt"/>
                <a:cs typeface="Segoe UI Light" panose="020B0502040204020203" pitchFamily="34" charset="0"/>
              </a:rPr>
              <a:t>Monitoring and updating examples and details:</a:t>
            </a:r>
            <a:endParaRPr lang="en-US" altLang="en-US" sz="2400" dirty="0">
              <a:solidFill>
                <a:srgbClr val="505050"/>
              </a:solidFill>
              <a:latin typeface="+mn-lt"/>
              <a:cs typeface="Segoe UI Light" panose="020B0502040204020203" pitchFamily="34" charset="0"/>
              <a:hlinkClick r:id="rId4"/>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353535"/>
                </a:solidFill>
                <a:effectLst/>
                <a:latin typeface="+mn-lt"/>
                <a:cs typeface="Segoe UI" panose="020B0502040204020203" pitchFamily="34" charset="0"/>
                <a:hlinkClick r:id="rId4"/>
              </a:rPr>
              <a:t>https://github.com/Azure/AzureStack-Tools/tree/master/Infrastructure</a:t>
            </a:r>
            <a:endParaRPr kumimoji="0" lang="en-US" altLang="en-US" sz="2400" b="1" i="0" u="none" strike="noStrike" cap="none" normalizeH="0" baseline="0" dirty="0">
              <a:ln>
                <a:noFill/>
              </a:ln>
              <a:solidFill>
                <a:srgbClr val="353535"/>
              </a:solidFill>
              <a:effectLst/>
              <a:latin typeface="+mn-lt"/>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b="1" dirty="0">
              <a:solidFill>
                <a:srgbClr val="0078D7"/>
              </a:solidFill>
              <a:latin typeface="+mn-lt"/>
              <a:cs typeface="Segoe UI" panose="020B0502040204020203" pitchFamily="34" charset="0"/>
            </a:endParaRPr>
          </a:p>
          <a:p>
            <a:pPr marL="0" lvl="0" indent="0" defTabSz="914400" eaLnBrk="0" fontAlgn="base" hangingPunct="0">
              <a:lnSpc>
                <a:spcPct val="100000"/>
              </a:lnSpc>
              <a:spcBef>
                <a:spcPct val="0"/>
              </a:spcBef>
              <a:spcAft>
                <a:spcPct val="0"/>
              </a:spcAft>
              <a:buSzTx/>
              <a:buNone/>
            </a:pPr>
            <a:r>
              <a:rPr lang="en-US" altLang="en-US" sz="2400" dirty="0">
                <a:solidFill>
                  <a:srgbClr val="353535"/>
                </a:solidFill>
                <a:latin typeface="+mn-lt"/>
                <a:cs typeface="Segoe UI" panose="020B0502040204020203" pitchFamily="34" charset="0"/>
              </a:rPr>
              <a:t>Master list of Azure Stack Hub commands: </a:t>
            </a:r>
          </a:p>
          <a:p>
            <a:pPr marL="0" lvl="0" indent="0" defTabSz="914400" eaLnBrk="0" fontAlgn="base" hangingPunct="0">
              <a:lnSpc>
                <a:spcPct val="100000"/>
              </a:lnSpc>
              <a:spcBef>
                <a:spcPct val="0"/>
              </a:spcBef>
              <a:spcAft>
                <a:spcPct val="0"/>
              </a:spcAft>
              <a:buSzTx/>
              <a:buNone/>
            </a:pPr>
            <a:r>
              <a:rPr lang="en-US" altLang="en-US" sz="2400" b="1" dirty="0">
                <a:solidFill>
                  <a:srgbClr val="0078D7"/>
                </a:solidFill>
                <a:latin typeface="+mn-lt"/>
                <a:cs typeface="Segoe UI" panose="020B0502040204020203" pitchFamily="34" charset="0"/>
              </a:rPr>
              <a:t>https://github.com/Azure/AzureStack-Tools/tree/master/Infrastructure</a:t>
            </a:r>
            <a:endParaRPr kumimoji="0" lang="en-US" altLang="en-US" sz="2400" b="1" i="0" u="none" strike="noStrike" cap="none" normalizeH="0" baseline="0" dirty="0">
              <a:ln>
                <a:noFill/>
              </a:ln>
              <a:solidFill>
                <a:srgbClr val="0078D7"/>
              </a:solidFill>
              <a:effectLst/>
              <a:latin typeface="+mn-lt"/>
              <a:cs typeface="Segoe UI" panose="020B0502040204020203" pitchFamily="34" charset="0"/>
            </a:endParaRPr>
          </a:p>
        </p:txBody>
      </p:sp>
      <p:sp>
        <p:nvSpPr>
          <p:cNvPr id="3" name="Title 2"/>
          <p:cNvSpPr>
            <a:spLocks noGrp="1"/>
          </p:cNvSpPr>
          <p:nvPr>
            <p:ph type="title"/>
          </p:nvPr>
        </p:nvSpPr>
        <p:spPr/>
        <p:txBody>
          <a:bodyPr/>
          <a:lstStyle/>
          <a:p>
            <a:r>
              <a:rPr lang="en-US" dirty="0">
                <a:solidFill>
                  <a:srgbClr val="505050"/>
                </a:solidFill>
              </a:rPr>
              <a:t>Additional info</a:t>
            </a:r>
          </a:p>
        </p:txBody>
      </p:sp>
    </p:spTree>
    <p:extLst>
      <p:ext uri="{BB962C8B-B14F-4D97-AF65-F5344CB8AC3E}">
        <p14:creationId xmlns:p14="http://schemas.microsoft.com/office/powerpoint/2010/main" val="752298769"/>
      </p:ext>
    </p:extLst>
  </p:cSld>
  <p:clrMapOvr>
    <a:overrideClrMapping bg1="lt1" tx1="dk1" bg2="lt2" tx2="dk2" accent1="accent1" accent2="accent2" accent3="accent3" accent4="accent4" accent5="accent5" accent6="accent6" hlink="hlink" folHlink="folHlink"/>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44230"/>
            <a:ext cx="11887200" cy="2179058"/>
          </a:xfrm>
        </p:spPr>
        <p:txBody>
          <a:bodyPr/>
          <a:lstStyle/>
          <a:p>
            <a:r>
              <a:rPr lang="en-US" dirty="0"/>
              <a:t>Health Resource Provider Troubleshooting</a:t>
            </a:r>
          </a:p>
        </p:txBody>
      </p:sp>
    </p:spTree>
    <p:extLst>
      <p:ext uri="{BB962C8B-B14F-4D97-AF65-F5344CB8AC3E}">
        <p14:creationId xmlns:p14="http://schemas.microsoft.com/office/powerpoint/2010/main" val="3619344271"/>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Common issues</a:t>
            </a:r>
          </a:p>
        </p:txBody>
      </p:sp>
      <p:sp>
        <p:nvSpPr>
          <p:cNvPr id="6" name="Text Placeholder 5"/>
          <p:cNvSpPr>
            <a:spLocks noGrp="1"/>
          </p:cNvSpPr>
          <p:nvPr>
            <p:ph type="body" sz="quarter" idx="10"/>
          </p:nvPr>
        </p:nvSpPr>
        <p:spPr>
          <a:xfrm>
            <a:off x="274639" y="1212849"/>
            <a:ext cx="11048998" cy="1789208"/>
          </a:xfrm>
        </p:spPr>
        <p:txBody>
          <a:bodyPr/>
          <a:lstStyle/>
          <a:p>
            <a:pPr marL="342900" indent="-342900">
              <a:lnSpc>
                <a:spcPct val="114000"/>
              </a:lnSpc>
              <a:spcBef>
                <a:spcPct val="20000"/>
              </a:spcBef>
              <a:buClrTx/>
            </a:pPr>
            <a:r>
              <a:rPr lang="en-US" sz="2800" dirty="0">
                <a:solidFill>
                  <a:srgbClr val="505050"/>
                </a:solidFill>
              </a:rPr>
              <a:t>HRP service cannot access Health storage accounts</a:t>
            </a:r>
          </a:p>
          <a:p>
            <a:pPr marL="342900" indent="-342900">
              <a:lnSpc>
                <a:spcPct val="114000"/>
              </a:lnSpc>
              <a:spcBef>
                <a:spcPct val="20000"/>
              </a:spcBef>
              <a:buClrTx/>
            </a:pPr>
            <a:r>
              <a:rPr lang="en-US" sz="2800" dirty="0">
                <a:solidFill>
                  <a:srgbClr val="505050"/>
                </a:solidFill>
              </a:rPr>
              <a:t>Data not flowing to storage accounts from nodes/VMs</a:t>
            </a:r>
          </a:p>
          <a:p>
            <a:pPr marL="342900" indent="-342900">
              <a:lnSpc>
                <a:spcPct val="114000"/>
              </a:lnSpc>
              <a:spcBef>
                <a:spcPct val="20000"/>
              </a:spcBef>
              <a:buClrTx/>
            </a:pPr>
            <a:r>
              <a:rPr lang="en-US" sz="2800" dirty="0">
                <a:solidFill>
                  <a:srgbClr val="505050"/>
                </a:solidFill>
              </a:rPr>
              <a:t>HRP services are offline</a:t>
            </a:r>
          </a:p>
        </p:txBody>
      </p:sp>
    </p:spTree>
    <p:extLst>
      <p:ext uri="{BB962C8B-B14F-4D97-AF65-F5344CB8AC3E}">
        <p14:creationId xmlns:p14="http://schemas.microsoft.com/office/powerpoint/2010/main" val="3763447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HRP service cannot access storage accounts</a:t>
            </a:r>
          </a:p>
        </p:txBody>
      </p:sp>
      <p:sp>
        <p:nvSpPr>
          <p:cNvPr id="6" name="Text Placeholder 5"/>
          <p:cNvSpPr>
            <a:spLocks noGrp="1"/>
          </p:cNvSpPr>
          <p:nvPr>
            <p:ph type="body" sz="quarter" idx="10"/>
          </p:nvPr>
        </p:nvSpPr>
        <p:spPr>
          <a:xfrm>
            <a:off x="274639" y="1212849"/>
            <a:ext cx="11048998" cy="5413790"/>
          </a:xfrm>
        </p:spPr>
        <p:txBody>
          <a:bodyPr/>
          <a:lstStyle/>
          <a:p>
            <a:pPr marL="0" indent="0">
              <a:spcBef>
                <a:spcPts val="0"/>
              </a:spcBef>
              <a:spcAft>
                <a:spcPts val="600"/>
              </a:spcAft>
              <a:buNone/>
            </a:pPr>
            <a:r>
              <a:rPr lang="en-US" sz="2800" dirty="0">
                <a:solidFill>
                  <a:srgbClr val="0078D7"/>
                </a:solidFill>
              </a:rPr>
              <a:t>Impact</a:t>
            </a:r>
          </a:p>
          <a:p>
            <a:pPr>
              <a:spcBef>
                <a:spcPts val="0"/>
              </a:spcBef>
              <a:spcAft>
                <a:spcPts val="600"/>
              </a:spcAft>
            </a:pPr>
            <a:r>
              <a:rPr lang="en-US" sz="1800" dirty="0">
                <a:solidFill>
                  <a:srgbClr val="505050"/>
                </a:solidFill>
                <a:latin typeface="+mj-lt"/>
              </a:rPr>
              <a:t>The monitoring system will not be able to create new alerts, collect telemetry, or update metrics data for specific RP/resource</a:t>
            </a:r>
          </a:p>
          <a:p>
            <a:pPr>
              <a:spcBef>
                <a:spcPts val="0"/>
              </a:spcBef>
              <a:spcAft>
                <a:spcPts val="600"/>
              </a:spcAft>
            </a:pPr>
            <a:r>
              <a:rPr lang="en-US" sz="1800" dirty="0">
                <a:solidFill>
                  <a:srgbClr val="505050"/>
                </a:solidFill>
                <a:latin typeface="+mj-lt"/>
              </a:rPr>
              <a:t>Data will not be pruned</a:t>
            </a:r>
          </a:p>
          <a:p>
            <a:pPr>
              <a:spcBef>
                <a:spcPts val="0"/>
              </a:spcBef>
              <a:spcAft>
                <a:spcPts val="600"/>
              </a:spcAft>
            </a:pPr>
            <a:r>
              <a:rPr lang="en-US" sz="1800" dirty="0">
                <a:solidFill>
                  <a:srgbClr val="505050"/>
                </a:solidFill>
                <a:latin typeface="+mj-lt"/>
              </a:rPr>
              <a:t>This issue can occur when storage is down globally or when storage keys were rotated and monitoring system was not updated</a:t>
            </a:r>
            <a:br>
              <a:rPr lang="en-US" sz="2600" dirty="0">
                <a:solidFill>
                  <a:srgbClr val="505050"/>
                </a:solidFill>
                <a:latin typeface="+mj-lt"/>
              </a:rPr>
            </a:br>
            <a:endParaRPr lang="en-US" sz="1800" dirty="0">
              <a:solidFill>
                <a:srgbClr val="505050"/>
              </a:solidFill>
              <a:latin typeface="+mj-lt"/>
            </a:endParaRPr>
          </a:p>
          <a:p>
            <a:pPr marL="0" indent="0">
              <a:spcBef>
                <a:spcPts val="0"/>
              </a:spcBef>
              <a:spcAft>
                <a:spcPts val="600"/>
              </a:spcAft>
              <a:buNone/>
            </a:pPr>
            <a:r>
              <a:rPr lang="en-US" sz="2800" dirty="0">
                <a:solidFill>
                  <a:srgbClr val="0078D7"/>
                </a:solidFill>
              </a:rPr>
              <a:t>Alerts</a:t>
            </a:r>
          </a:p>
          <a:p>
            <a:pPr marL="287338" lvl="1" indent="-287338">
              <a:spcBef>
                <a:spcPts val="0"/>
              </a:spcBef>
              <a:spcAft>
                <a:spcPts val="600"/>
              </a:spcAft>
              <a:buClr>
                <a:schemeClr val="tx1"/>
              </a:buClr>
            </a:pPr>
            <a:r>
              <a:rPr lang="en-US" sz="1800" dirty="0">
                <a:solidFill>
                  <a:srgbClr val="505050"/>
                </a:solidFill>
                <a:latin typeface="+mj-lt"/>
              </a:rPr>
              <a:t>Administrator will be presented with alerts around storage not available</a:t>
            </a:r>
          </a:p>
          <a:p>
            <a:pPr marL="287338" lvl="1" indent="-287338">
              <a:spcBef>
                <a:spcPts val="0"/>
              </a:spcBef>
              <a:spcAft>
                <a:spcPts val="600"/>
              </a:spcAft>
              <a:buClr>
                <a:schemeClr val="tx1"/>
              </a:buClr>
            </a:pPr>
            <a:r>
              <a:rPr lang="en-US" sz="1800" dirty="0">
                <a:solidFill>
                  <a:srgbClr val="505050"/>
                </a:solidFill>
                <a:latin typeface="+mj-lt"/>
              </a:rPr>
              <a:t>There may be some already-closed alerts right at setup time. This is a result of some extra-early health assessments while Azure Stack Hub goes through first time setup</a:t>
            </a:r>
            <a:br>
              <a:rPr lang="en-US" sz="1800" dirty="0">
                <a:solidFill>
                  <a:srgbClr val="505050"/>
                </a:solidFill>
                <a:latin typeface="+mj-lt"/>
              </a:rPr>
            </a:br>
            <a:endParaRPr lang="en-US" sz="1800" dirty="0">
              <a:solidFill>
                <a:srgbClr val="505050"/>
              </a:solidFill>
              <a:latin typeface="+mj-lt"/>
            </a:endParaRPr>
          </a:p>
          <a:p>
            <a:pPr marL="0" indent="0">
              <a:spcBef>
                <a:spcPts val="0"/>
              </a:spcBef>
              <a:spcAft>
                <a:spcPts val="600"/>
              </a:spcAft>
              <a:buNone/>
            </a:pPr>
            <a:r>
              <a:rPr lang="en-US" sz="2800" dirty="0">
                <a:solidFill>
                  <a:srgbClr val="0078D7"/>
                </a:solidFill>
              </a:rPr>
              <a:t>Potential resolution</a:t>
            </a:r>
          </a:p>
          <a:p>
            <a:pPr marL="287338" lvl="1" indent="-287338">
              <a:spcBef>
                <a:spcPts val="0"/>
              </a:spcBef>
              <a:spcAft>
                <a:spcPts val="600"/>
              </a:spcAft>
              <a:buClr>
                <a:schemeClr val="tx1"/>
              </a:buClr>
            </a:pPr>
            <a:r>
              <a:rPr lang="en-US" sz="1800" dirty="0">
                <a:solidFill>
                  <a:srgbClr val="505050"/>
                </a:solidFill>
                <a:latin typeface="+mj-lt"/>
              </a:rPr>
              <a:t>If storage is available for everyone else, try to rotate storage keys</a:t>
            </a:r>
          </a:p>
          <a:p>
            <a:pPr marL="287338" lvl="1" indent="-287338">
              <a:spcBef>
                <a:spcPts val="0"/>
              </a:spcBef>
              <a:spcAft>
                <a:spcPts val="600"/>
              </a:spcAft>
              <a:buClr>
                <a:schemeClr val="tx1"/>
              </a:buClr>
            </a:pPr>
            <a:r>
              <a:rPr lang="en-US" sz="1800" dirty="0">
                <a:solidFill>
                  <a:srgbClr val="505050"/>
                </a:solidFill>
                <a:latin typeface="+mj-lt"/>
              </a:rPr>
              <a:t>If storage is offline, look for other alerts related to storage</a:t>
            </a:r>
          </a:p>
          <a:p>
            <a:pPr lvl="1"/>
            <a:endParaRPr lang="en-US" sz="1800" dirty="0">
              <a:solidFill>
                <a:srgbClr val="505050"/>
              </a:solidFill>
              <a:latin typeface="+mj-lt"/>
            </a:endParaRPr>
          </a:p>
        </p:txBody>
      </p:sp>
    </p:spTree>
    <p:extLst>
      <p:ext uri="{BB962C8B-B14F-4D97-AF65-F5344CB8AC3E}">
        <p14:creationId xmlns:p14="http://schemas.microsoft.com/office/powerpoint/2010/main" val="747743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Data not flowing to storage accounts</a:t>
            </a:r>
          </a:p>
        </p:txBody>
      </p:sp>
      <p:sp>
        <p:nvSpPr>
          <p:cNvPr id="6" name="Text Placeholder 5"/>
          <p:cNvSpPr>
            <a:spLocks noGrp="1"/>
          </p:cNvSpPr>
          <p:nvPr>
            <p:ph type="body" sz="quarter" idx="10"/>
          </p:nvPr>
        </p:nvSpPr>
        <p:spPr>
          <a:xfrm>
            <a:off x="274639" y="1212849"/>
            <a:ext cx="11048998" cy="3708708"/>
          </a:xfrm>
        </p:spPr>
        <p:txBody>
          <a:bodyPr/>
          <a:lstStyle/>
          <a:p>
            <a:pPr marL="0" indent="0">
              <a:spcAft>
                <a:spcPts val="600"/>
              </a:spcAft>
              <a:buNone/>
            </a:pPr>
            <a:r>
              <a:rPr lang="en-US" sz="2800" dirty="0">
                <a:solidFill>
                  <a:srgbClr val="0078D7"/>
                </a:solidFill>
              </a:rPr>
              <a:t>Impact</a:t>
            </a:r>
          </a:p>
          <a:p>
            <a:pPr marL="287338" lvl="1" indent="-287338">
              <a:spcBef>
                <a:spcPts val="0"/>
              </a:spcBef>
              <a:spcAft>
                <a:spcPts val="600"/>
              </a:spcAft>
              <a:buClr>
                <a:schemeClr val="tx1"/>
              </a:buClr>
            </a:pPr>
            <a:r>
              <a:rPr lang="en-US" sz="1800" dirty="0">
                <a:solidFill>
                  <a:srgbClr val="505050"/>
                </a:solidFill>
                <a:latin typeface="+mj-lt"/>
              </a:rPr>
              <a:t>Data collected on a host or VM does not leave the OS instance</a:t>
            </a:r>
          </a:p>
          <a:p>
            <a:pPr marL="287338" lvl="1" indent="-287338">
              <a:spcBef>
                <a:spcPts val="0"/>
              </a:spcBef>
              <a:spcAft>
                <a:spcPts val="600"/>
              </a:spcAft>
              <a:buClr>
                <a:schemeClr val="tx1"/>
              </a:buClr>
            </a:pPr>
            <a:r>
              <a:rPr lang="en-US" sz="1800" dirty="0">
                <a:solidFill>
                  <a:srgbClr val="505050"/>
                </a:solidFill>
                <a:latin typeface="+mj-lt"/>
              </a:rPr>
              <a:t>Once enough time passes the local data will start being overwritten, causing potential loss in monitoring data</a:t>
            </a:r>
          </a:p>
          <a:p>
            <a:pPr marL="287338" lvl="1" indent="-287338">
              <a:spcBef>
                <a:spcPts val="0"/>
              </a:spcBef>
              <a:spcAft>
                <a:spcPts val="600"/>
              </a:spcAft>
              <a:buClr>
                <a:schemeClr val="tx1"/>
              </a:buClr>
            </a:pPr>
            <a:endParaRPr lang="en-US" sz="1800" dirty="0">
              <a:solidFill>
                <a:srgbClr val="505050"/>
              </a:solidFill>
              <a:latin typeface="+mj-lt"/>
            </a:endParaRPr>
          </a:p>
          <a:p>
            <a:pPr marL="0" lvl="1" indent="0">
              <a:spcBef>
                <a:spcPts val="0"/>
              </a:spcBef>
              <a:spcAft>
                <a:spcPts val="600"/>
              </a:spcAft>
              <a:buClr>
                <a:schemeClr val="tx1"/>
              </a:buClr>
              <a:buNone/>
            </a:pPr>
            <a:r>
              <a:rPr lang="en-US" sz="2800" dirty="0">
                <a:solidFill>
                  <a:srgbClr val="0078D7"/>
                </a:solidFill>
              </a:rPr>
              <a:t>Alerts</a:t>
            </a:r>
          </a:p>
          <a:p>
            <a:pPr marL="287338" lvl="1" indent="-287338">
              <a:spcBef>
                <a:spcPts val="0"/>
              </a:spcBef>
              <a:spcAft>
                <a:spcPts val="600"/>
              </a:spcAft>
              <a:buClr>
                <a:schemeClr val="tx1"/>
              </a:buClr>
            </a:pPr>
            <a:r>
              <a:rPr lang="en-US" sz="1800" dirty="0">
                <a:solidFill>
                  <a:srgbClr val="505050"/>
                </a:solidFill>
                <a:latin typeface="+mj-lt"/>
              </a:rPr>
              <a:t>The monitoring service will notice missing data and display missing host/VM alert</a:t>
            </a:r>
          </a:p>
          <a:p>
            <a:pPr marL="0" lvl="1" indent="0">
              <a:spcBef>
                <a:spcPts val="0"/>
              </a:spcBef>
              <a:spcAft>
                <a:spcPts val="600"/>
              </a:spcAft>
              <a:buClr>
                <a:schemeClr val="tx1"/>
              </a:buClr>
              <a:buNone/>
            </a:pPr>
            <a:endParaRPr lang="en-US" sz="1800" dirty="0">
              <a:solidFill>
                <a:srgbClr val="505050"/>
              </a:solidFill>
              <a:latin typeface="+mj-lt"/>
            </a:endParaRPr>
          </a:p>
          <a:p>
            <a:pPr marL="0" lvl="1" indent="0">
              <a:spcBef>
                <a:spcPts val="0"/>
              </a:spcBef>
              <a:spcAft>
                <a:spcPts val="600"/>
              </a:spcAft>
              <a:buClr>
                <a:schemeClr val="tx1"/>
              </a:buClr>
              <a:buNone/>
            </a:pPr>
            <a:r>
              <a:rPr lang="en-US" sz="2800" dirty="0">
                <a:solidFill>
                  <a:srgbClr val="0078D7"/>
                </a:solidFill>
              </a:rPr>
              <a:t>Possible resolutions</a:t>
            </a:r>
          </a:p>
          <a:p>
            <a:pPr marL="287338" lvl="1" indent="-287338">
              <a:spcBef>
                <a:spcPts val="0"/>
              </a:spcBef>
              <a:spcAft>
                <a:spcPts val="600"/>
              </a:spcAft>
              <a:buClr>
                <a:schemeClr val="tx1"/>
              </a:buClr>
            </a:pPr>
            <a:r>
              <a:rPr lang="en-US" sz="1800" dirty="0">
                <a:solidFill>
                  <a:srgbClr val="505050"/>
                </a:solidFill>
                <a:latin typeface="+mj-lt"/>
              </a:rPr>
              <a:t>This could be caused by an issue in storage or networking. Look for alerts in those areas to understand what is going on</a:t>
            </a:r>
          </a:p>
        </p:txBody>
      </p:sp>
    </p:spTree>
    <p:extLst>
      <p:ext uri="{BB962C8B-B14F-4D97-AF65-F5344CB8AC3E}">
        <p14:creationId xmlns:p14="http://schemas.microsoft.com/office/powerpoint/2010/main" val="1365003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HRP services are offline</a:t>
            </a:r>
          </a:p>
        </p:txBody>
      </p:sp>
      <p:sp>
        <p:nvSpPr>
          <p:cNvPr id="6" name="Text Placeholder 5"/>
          <p:cNvSpPr>
            <a:spLocks noGrp="1"/>
          </p:cNvSpPr>
          <p:nvPr>
            <p:ph type="body" sz="quarter" idx="10"/>
          </p:nvPr>
        </p:nvSpPr>
        <p:spPr>
          <a:xfrm>
            <a:off x="274639" y="1212849"/>
            <a:ext cx="5791198" cy="4859792"/>
          </a:xfrm>
        </p:spPr>
        <p:txBody>
          <a:bodyPr/>
          <a:lstStyle/>
          <a:p>
            <a:pPr marL="0" indent="0">
              <a:spcAft>
                <a:spcPts val="600"/>
              </a:spcAft>
              <a:buNone/>
            </a:pPr>
            <a:r>
              <a:rPr lang="en-US" sz="2800" dirty="0">
                <a:solidFill>
                  <a:srgbClr val="0078D7"/>
                </a:solidFill>
              </a:rPr>
              <a:t>Impact</a:t>
            </a:r>
          </a:p>
          <a:p>
            <a:pPr marL="287338" lvl="1" indent="-287338">
              <a:spcBef>
                <a:spcPts val="0"/>
              </a:spcBef>
              <a:spcAft>
                <a:spcPts val="600"/>
              </a:spcAft>
              <a:buClr>
                <a:schemeClr val="tx1"/>
              </a:buClr>
            </a:pPr>
            <a:r>
              <a:rPr lang="en-US" sz="1800" dirty="0">
                <a:solidFill>
                  <a:srgbClr val="505050"/>
                </a:solidFill>
                <a:latin typeface="+mj-lt"/>
              </a:rPr>
              <a:t>The Administrator UX does not display list of RPs, Resources, or Infra Roles</a:t>
            </a:r>
          </a:p>
          <a:p>
            <a:pPr marL="287338" lvl="1" indent="-287338">
              <a:spcBef>
                <a:spcPts val="0"/>
              </a:spcBef>
              <a:spcAft>
                <a:spcPts val="600"/>
              </a:spcAft>
              <a:buClr>
                <a:schemeClr val="tx1"/>
              </a:buClr>
            </a:pPr>
            <a:r>
              <a:rPr lang="en-US" sz="1800" dirty="0">
                <a:solidFill>
                  <a:srgbClr val="505050"/>
                </a:solidFill>
                <a:latin typeface="+mj-lt"/>
              </a:rPr>
              <a:t>The affected region is missing in the region list in admin UX</a:t>
            </a:r>
          </a:p>
          <a:p>
            <a:pPr marL="287338" lvl="1" indent="-287338">
              <a:spcBef>
                <a:spcPts val="0"/>
              </a:spcBef>
              <a:spcAft>
                <a:spcPts val="600"/>
              </a:spcAft>
              <a:buClr>
                <a:schemeClr val="tx1"/>
              </a:buClr>
            </a:pPr>
            <a:r>
              <a:rPr lang="en-US" sz="1800" dirty="0">
                <a:solidFill>
                  <a:srgbClr val="505050"/>
                </a:solidFill>
                <a:latin typeface="+mj-lt"/>
              </a:rPr>
              <a:t>List of regions and region health cannot be retrieved</a:t>
            </a:r>
          </a:p>
          <a:p>
            <a:pPr marL="287338" lvl="1" indent="-287338">
              <a:spcBef>
                <a:spcPts val="0"/>
              </a:spcBef>
              <a:spcAft>
                <a:spcPts val="600"/>
              </a:spcAft>
              <a:buClr>
                <a:schemeClr val="tx1"/>
              </a:buClr>
            </a:pPr>
            <a:r>
              <a:rPr lang="en-US" sz="1800" dirty="0">
                <a:solidFill>
                  <a:srgbClr val="505050"/>
                </a:solidFill>
                <a:latin typeface="+mj-lt"/>
              </a:rPr>
              <a:t>The SCOM and Nagios integration is broken</a:t>
            </a:r>
          </a:p>
          <a:p>
            <a:pPr marL="287338" lvl="1" indent="-287338">
              <a:spcBef>
                <a:spcPts val="0"/>
              </a:spcBef>
              <a:spcAft>
                <a:spcPts val="600"/>
              </a:spcAft>
              <a:buClr>
                <a:schemeClr val="tx1"/>
              </a:buClr>
            </a:pPr>
            <a:endParaRPr lang="en-US" sz="1800" dirty="0">
              <a:solidFill>
                <a:srgbClr val="505050"/>
              </a:solidFill>
              <a:latin typeface="+mj-lt"/>
            </a:endParaRPr>
          </a:p>
          <a:p>
            <a:pPr marL="0" lvl="1" indent="0">
              <a:spcBef>
                <a:spcPts val="0"/>
              </a:spcBef>
              <a:spcAft>
                <a:spcPts val="600"/>
              </a:spcAft>
              <a:buClr>
                <a:schemeClr val="tx1"/>
              </a:buClr>
              <a:buNone/>
            </a:pPr>
            <a:r>
              <a:rPr lang="en-US" sz="2800" dirty="0">
                <a:solidFill>
                  <a:srgbClr val="0078D7"/>
                </a:solidFill>
              </a:rPr>
              <a:t>Alerts</a:t>
            </a:r>
          </a:p>
          <a:p>
            <a:pPr marL="287338" lvl="1" indent="-287338">
              <a:spcBef>
                <a:spcPts val="0"/>
              </a:spcBef>
              <a:spcAft>
                <a:spcPts val="600"/>
              </a:spcAft>
              <a:buClr>
                <a:schemeClr val="tx1"/>
              </a:buClr>
            </a:pPr>
            <a:r>
              <a:rPr lang="en-US" sz="1800" dirty="0">
                <a:solidFill>
                  <a:srgbClr val="505050"/>
                </a:solidFill>
                <a:latin typeface="+mj-lt"/>
              </a:rPr>
              <a:t>None, customer must rely on external system</a:t>
            </a:r>
          </a:p>
          <a:p>
            <a:pPr marL="0" lvl="1" indent="0">
              <a:spcBef>
                <a:spcPts val="0"/>
              </a:spcBef>
              <a:spcAft>
                <a:spcPts val="600"/>
              </a:spcAft>
              <a:buClr>
                <a:schemeClr val="tx1"/>
              </a:buClr>
              <a:buNone/>
            </a:pPr>
            <a:endParaRPr lang="en-US" sz="1800" dirty="0">
              <a:solidFill>
                <a:srgbClr val="505050"/>
              </a:solidFill>
              <a:latin typeface="+mj-lt"/>
            </a:endParaRPr>
          </a:p>
          <a:p>
            <a:pPr marL="0" lvl="1" indent="0">
              <a:spcBef>
                <a:spcPts val="0"/>
              </a:spcBef>
              <a:spcAft>
                <a:spcPts val="600"/>
              </a:spcAft>
              <a:buClr>
                <a:schemeClr val="tx1"/>
              </a:buClr>
              <a:buNone/>
            </a:pPr>
            <a:r>
              <a:rPr lang="en-US" sz="2800" dirty="0">
                <a:solidFill>
                  <a:srgbClr val="0078D7"/>
                </a:solidFill>
              </a:rPr>
              <a:t>Potential resolution</a:t>
            </a:r>
          </a:p>
          <a:p>
            <a:pPr marL="287338" lvl="1" indent="-287338">
              <a:spcBef>
                <a:spcPts val="0"/>
              </a:spcBef>
              <a:spcAft>
                <a:spcPts val="600"/>
              </a:spcAft>
              <a:buClr>
                <a:schemeClr val="tx1"/>
              </a:buClr>
            </a:pPr>
            <a:r>
              <a:rPr lang="en-US" sz="1800" dirty="0">
                <a:solidFill>
                  <a:srgbClr val="505050"/>
                </a:solidFill>
                <a:latin typeface="+mj-lt"/>
              </a:rPr>
              <a:t>Restart Health Service Fabric applications – this will require a call to support to get the required access…</a:t>
            </a:r>
          </a:p>
        </p:txBody>
      </p:sp>
      <p:pic>
        <p:nvPicPr>
          <p:cNvPr id="2050" name="img605675" descr="5f2ec7ce-df13-458f-927e-dcae1bdc57f0"/>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675438" y="1232350"/>
            <a:ext cx="5153413" cy="543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4217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4601260"/>
          </a:xfrm>
        </p:spPr>
        <p:txBody>
          <a:bodyPr/>
          <a:lstStyle/>
          <a:p>
            <a:pPr marL="0" indent="0">
              <a:buNone/>
            </a:pPr>
            <a:r>
              <a:rPr lang="en-US" sz="2800" dirty="0">
                <a:solidFill>
                  <a:srgbClr val="0078D7"/>
                </a:solidFill>
              </a:rPr>
              <a:t>Fabric, health, and updates: FRP – HRP – URP</a:t>
            </a:r>
          </a:p>
          <a:p>
            <a:r>
              <a:rPr lang="en-US" sz="1800" dirty="0">
                <a:solidFill>
                  <a:srgbClr val="505050"/>
                </a:solidFill>
                <a:latin typeface="+mj-lt"/>
              </a:rPr>
              <a:t>Enable communication with the underlying infrastructure Roles and Hardware Layer</a:t>
            </a:r>
          </a:p>
          <a:p>
            <a:r>
              <a:rPr lang="en-US" sz="1800" dirty="0">
                <a:solidFill>
                  <a:srgbClr val="505050"/>
                </a:solidFill>
                <a:latin typeface="+mj-lt"/>
              </a:rPr>
              <a:t>Microservices running in the Infrastructure Service Ring</a:t>
            </a:r>
          </a:p>
          <a:p>
            <a:r>
              <a:rPr lang="en-US" sz="1800" dirty="0">
                <a:solidFill>
                  <a:srgbClr val="505050"/>
                </a:solidFill>
                <a:latin typeface="+mj-lt"/>
              </a:rPr>
              <a:t>Can only be called with the Admin Subscription</a:t>
            </a:r>
          </a:p>
          <a:p>
            <a:r>
              <a:rPr lang="en-US" sz="1800" dirty="0">
                <a:solidFill>
                  <a:srgbClr val="505050"/>
                </a:solidFill>
                <a:latin typeface="+mj-lt"/>
              </a:rPr>
              <a:t>Each RP provides a northbound API REST API</a:t>
            </a:r>
          </a:p>
          <a:p>
            <a:pPr lvl="1"/>
            <a:r>
              <a:rPr lang="en-US" sz="1600" dirty="0">
                <a:solidFill>
                  <a:srgbClr val="505050"/>
                </a:solidFill>
                <a:latin typeface="+mj-lt"/>
              </a:rPr>
              <a:t>Consumed by UX – Portal, PowerShell, Visual Studio, and other tools</a:t>
            </a:r>
          </a:p>
          <a:p>
            <a:r>
              <a:rPr lang="en-US" sz="1800" dirty="0">
                <a:solidFill>
                  <a:srgbClr val="505050"/>
                </a:solidFill>
                <a:latin typeface="+mj-lt"/>
              </a:rPr>
              <a:t>Each RP uses a southbound API to communicate with Controllers</a:t>
            </a:r>
          </a:p>
          <a:p>
            <a:r>
              <a:rPr lang="en-US" sz="1800" dirty="0">
                <a:solidFill>
                  <a:srgbClr val="505050"/>
                </a:solidFill>
                <a:latin typeface="+mj-lt"/>
              </a:rPr>
              <a:t>HRP and URP provide registration interface for ARM deployable RPs</a:t>
            </a:r>
          </a:p>
          <a:p>
            <a:pPr lvl="1"/>
            <a:endParaRPr lang="en-US" dirty="0">
              <a:solidFill>
                <a:srgbClr val="505050"/>
              </a:solidFill>
              <a:latin typeface="+mj-lt"/>
            </a:endParaRPr>
          </a:p>
          <a:p>
            <a:pPr lvl="1"/>
            <a:endParaRPr lang="en-US" dirty="0">
              <a:solidFill>
                <a:srgbClr val="505050"/>
              </a:solidFill>
              <a:latin typeface="+mj-lt"/>
            </a:endParaRPr>
          </a:p>
          <a:p>
            <a:pPr lvl="1"/>
            <a:endParaRPr lang="en-US" dirty="0">
              <a:solidFill>
                <a:srgbClr val="505050"/>
              </a:solidFill>
              <a:latin typeface="+mj-lt"/>
            </a:endParaRPr>
          </a:p>
          <a:p>
            <a:endParaRPr lang="en-US" dirty="0">
              <a:solidFill>
                <a:srgbClr val="505050"/>
              </a:solidFill>
            </a:endParaRPr>
          </a:p>
        </p:txBody>
      </p:sp>
      <p:sp>
        <p:nvSpPr>
          <p:cNvPr id="2" name="Title 1"/>
          <p:cNvSpPr>
            <a:spLocks noGrp="1"/>
          </p:cNvSpPr>
          <p:nvPr>
            <p:ph type="title"/>
          </p:nvPr>
        </p:nvSpPr>
        <p:spPr/>
        <p:txBody>
          <a:bodyPr/>
          <a:lstStyle/>
          <a:p>
            <a:r>
              <a:rPr lang="en-US" dirty="0">
                <a:solidFill>
                  <a:srgbClr val="505050"/>
                </a:solidFill>
              </a:rPr>
              <a:t>Infrastructure Resource Providers overview</a:t>
            </a:r>
          </a:p>
        </p:txBody>
      </p:sp>
      <p:sp>
        <p:nvSpPr>
          <p:cNvPr id="4" name="Rectangle 3"/>
          <p:cNvSpPr/>
          <p:nvPr/>
        </p:nvSpPr>
        <p:spPr bwMode="auto">
          <a:xfrm>
            <a:off x="5965004" y="4582582"/>
            <a:ext cx="4194010"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Templates/PowerShell/CLI, SDK, etc.</a:t>
            </a:r>
          </a:p>
        </p:txBody>
      </p:sp>
      <p:sp>
        <p:nvSpPr>
          <p:cNvPr id="5" name="Rectangle 4"/>
          <p:cNvSpPr/>
          <p:nvPr/>
        </p:nvSpPr>
        <p:spPr bwMode="auto">
          <a:xfrm>
            <a:off x="1941247" y="5025467"/>
            <a:ext cx="8217767" cy="3002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Azure Resource Manager (ARM)</a:t>
            </a:r>
          </a:p>
        </p:txBody>
      </p:sp>
      <p:sp>
        <p:nvSpPr>
          <p:cNvPr id="6" name="Rectangle 5"/>
          <p:cNvSpPr/>
          <p:nvPr/>
        </p:nvSpPr>
        <p:spPr bwMode="auto">
          <a:xfrm>
            <a:off x="427037" y="5392355"/>
            <a:ext cx="11569901" cy="791898"/>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Segoe UI"/>
                <a:ea typeface="Segoe UI" pitchFamily="34" charset="0"/>
                <a:cs typeface="Segoe UI" pitchFamily="34" charset="0"/>
              </a:rPr>
              <a:t>RP LAYER</a:t>
            </a:r>
          </a:p>
        </p:txBody>
      </p:sp>
      <p:sp>
        <p:nvSpPr>
          <p:cNvPr id="7" name="Rounded Rectangle 67"/>
          <p:cNvSpPr/>
          <p:nvPr/>
        </p:nvSpPr>
        <p:spPr bwMode="auto">
          <a:xfrm>
            <a:off x="1941249" y="5487972"/>
            <a:ext cx="8217766" cy="269283"/>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PARTITION REQUEST BROKER</a:t>
            </a:r>
          </a:p>
        </p:txBody>
      </p:sp>
      <p:sp>
        <p:nvSpPr>
          <p:cNvPr id="8" name="Rounded Rectangle 71"/>
          <p:cNvSpPr/>
          <p:nvPr/>
        </p:nvSpPr>
        <p:spPr bwMode="auto">
          <a:xfrm>
            <a:off x="1981833" y="5800780"/>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sp>
        <p:nvSpPr>
          <p:cNvPr id="9" name="Rounded Rectangle 73"/>
          <p:cNvSpPr/>
          <p:nvPr/>
        </p:nvSpPr>
        <p:spPr bwMode="auto">
          <a:xfrm>
            <a:off x="8024967" y="5800780"/>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URP</a:t>
            </a:r>
          </a:p>
        </p:txBody>
      </p:sp>
      <p:sp>
        <p:nvSpPr>
          <p:cNvPr id="10" name="Rectangle 9"/>
          <p:cNvSpPr/>
          <p:nvPr/>
        </p:nvSpPr>
        <p:spPr bwMode="auto">
          <a:xfrm>
            <a:off x="427037" y="4487862"/>
            <a:ext cx="11569901" cy="903010"/>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Segoe UI"/>
                <a:ea typeface="Segoe UI" pitchFamily="34" charset="0"/>
                <a:cs typeface="Segoe UI" pitchFamily="34" charset="0"/>
              </a:rPr>
              <a:t>ARM LAYER</a:t>
            </a:r>
          </a:p>
        </p:txBody>
      </p:sp>
      <p:sp>
        <p:nvSpPr>
          <p:cNvPr id="11" name="Rectangle 10"/>
          <p:cNvSpPr/>
          <p:nvPr/>
        </p:nvSpPr>
        <p:spPr bwMode="auto">
          <a:xfrm>
            <a:off x="1941248" y="4582582"/>
            <a:ext cx="3885152"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Azure Portal (UX)</a:t>
            </a:r>
          </a:p>
        </p:txBody>
      </p:sp>
      <p:sp>
        <p:nvSpPr>
          <p:cNvPr id="12" name="Rounded Rectangle 112"/>
          <p:cNvSpPr/>
          <p:nvPr/>
        </p:nvSpPr>
        <p:spPr bwMode="auto">
          <a:xfrm>
            <a:off x="6900941" y="5800778"/>
            <a:ext cx="999711" cy="289728"/>
          </a:xfrm>
          <a:prstGeom prst="roundRect">
            <a:avLst/>
          </a:prstGeom>
          <a:solidFill>
            <a:srgbClr val="107C10"/>
          </a:solidFill>
          <a:ln>
            <a:solidFill>
              <a:srgbClr val="107C10"/>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HRP</a:t>
            </a:r>
          </a:p>
        </p:txBody>
      </p:sp>
    </p:spTree>
    <p:extLst>
      <p:ext uri="{BB962C8B-B14F-4D97-AF65-F5344CB8AC3E}">
        <p14:creationId xmlns:p14="http://schemas.microsoft.com/office/powerpoint/2010/main" val="1575202511"/>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HRP services are offline - Troubleshooting</a:t>
            </a:r>
          </a:p>
        </p:txBody>
      </p:sp>
      <p:sp>
        <p:nvSpPr>
          <p:cNvPr id="3" name="Text Placeholder 2"/>
          <p:cNvSpPr>
            <a:spLocks noGrp="1"/>
          </p:cNvSpPr>
          <p:nvPr>
            <p:ph type="body" sz="quarter" idx="10"/>
          </p:nvPr>
        </p:nvSpPr>
        <p:spPr>
          <a:xfrm>
            <a:off x="274639" y="1212849"/>
            <a:ext cx="6019798" cy="4524315"/>
          </a:xfrm>
        </p:spPr>
        <p:txBody>
          <a:bodyPr/>
          <a:lstStyle/>
          <a:p>
            <a:r>
              <a:rPr lang="en-US" sz="2800" dirty="0">
                <a:solidFill>
                  <a:srgbClr val="505050"/>
                </a:solidFill>
              </a:rPr>
              <a:t>Support will guide the operations team to get PowerShell access to the </a:t>
            </a:r>
            <a:r>
              <a:rPr lang="en-US" sz="2800" i="1" dirty="0">
                <a:solidFill>
                  <a:srgbClr val="505050"/>
                </a:solidFill>
              </a:rPr>
              <a:t>Privileged Endpoint</a:t>
            </a:r>
            <a:endParaRPr lang="en-US" sz="2800" dirty="0">
              <a:solidFill>
                <a:srgbClr val="505050"/>
              </a:solidFill>
            </a:endParaRPr>
          </a:p>
          <a:p>
            <a:r>
              <a:rPr lang="en-US" sz="2800" dirty="0">
                <a:solidFill>
                  <a:srgbClr val="505050"/>
                </a:solidFill>
              </a:rPr>
              <a:t>Use PowerShell cmdlets to restart Health SF applications</a:t>
            </a:r>
          </a:p>
          <a:p>
            <a:r>
              <a:rPr lang="en-US" sz="2800" dirty="0">
                <a:solidFill>
                  <a:srgbClr val="505050"/>
                </a:solidFill>
              </a:rPr>
              <a:t>Use Fabric RP API to restart Health role</a:t>
            </a:r>
          </a:p>
          <a:p>
            <a:r>
              <a:rPr lang="en-US" sz="2800" dirty="0">
                <a:solidFill>
                  <a:srgbClr val="505050"/>
                </a:solidFill>
              </a:rPr>
              <a:t>If </a:t>
            </a:r>
            <a:r>
              <a:rPr lang="en-US" sz="2800" dirty="0" err="1">
                <a:solidFill>
                  <a:srgbClr val="505050"/>
                </a:solidFill>
              </a:rPr>
              <a:t>HealthService</a:t>
            </a:r>
            <a:r>
              <a:rPr lang="en-US" sz="2800" dirty="0">
                <a:solidFill>
                  <a:srgbClr val="505050"/>
                </a:solidFill>
              </a:rPr>
              <a:t> in either RP or </a:t>
            </a:r>
            <a:r>
              <a:rPr lang="en-US" sz="2800" dirty="0" err="1">
                <a:solidFill>
                  <a:srgbClr val="505050"/>
                </a:solidFill>
              </a:rPr>
              <a:t>AzurestackHealth</a:t>
            </a:r>
            <a:r>
              <a:rPr lang="en-US" sz="2800" dirty="0">
                <a:solidFill>
                  <a:srgbClr val="505050"/>
                </a:solidFill>
              </a:rPr>
              <a:t> is offline the application will appear offline</a:t>
            </a:r>
          </a:p>
        </p:txBody>
      </p:sp>
      <p:pic>
        <p:nvPicPr>
          <p:cNvPr id="1026" name="img667800" descr="87004f40-37ba-40cf-bf1a-15e1a8d61ae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675437" y="1762764"/>
            <a:ext cx="5327649" cy="3741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BF04D585-3DB0-4418-AF32-D0F7B6A5C6A0}"/>
              </a:ext>
            </a:extLst>
          </p:cNvPr>
          <p:cNvSpPr txBox="1"/>
          <p:nvPr/>
        </p:nvSpPr>
        <p:spPr>
          <a:xfrm>
            <a:off x="6523036" y="1058862"/>
            <a:ext cx="4953001" cy="683264"/>
          </a:xfrm>
          <a:prstGeom prst="rect">
            <a:avLst/>
          </a:prstGeom>
          <a:noFill/>
          <a:ln>
            <a:noFill/>
          </a:ln>
        </p:spPr>
        <p:txBody>
          <a:bodyPr wrap="square" lIns="182880" tIns="146304" rIns="182880" bIns="146304" rtlCol="0">
            <a:spAutoFit/>
          </a:bodyPr>
          <a:lstStyle/>
          <a:p>
            <a:pPr>
              <a:lnSpc>
                <a:spcPct val="90000"/>
              </a:lnSpc>
              <a:spcAft>
                <a:spcPts val="600"/>
              </a:spcAft>
            </a:pPr>
            <a:r>
              <a:rPr lang="en-US" sz="2800" b="1" dirty="0">
                <a:solidFill>
                  <a:srgbClr val="0078D7"/>
                </a:solidFill>
                <a:latin typeface="Segoe UI" panose="020B0502040204020203" pitchFamily="34" charset="0"/>
                <a:cs typeface="Segoe UI" panose="020B0502040204020203" pitchFamily="34" charset="0"/>
              </a:rPr>
              <a:t>List of fabric applications…</a:t>
            </a:r>
          </a:p>
        </p:txBody>
      </p:sp>
    </p:spTree>
    <p:extLst>
      <p:ext uri="{BB962C8B-B14F-4D97-AF65-F5344CB8AC3E}">
        <p14:creationId xmlns:p14="http://schemas.microsoft.com/office/powerpoint/2010/main" val="1170188225"/>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Getting details from diagnostic data</a:t>
            </a:r>
          </a:p>
        </p:txBody>
      </p:sp>
      <p:sp>
        <p:nvSpPr>
          <p:cNvPr id="6" name="Text Placeholder 5"/>
          <p:cNvSpPr>
            <a:spLocks noGrp="1"/>
          </p:cNvSpPr>
          <p:nvPr>
            <p:ph type="body" sz="quarter" idx="10"/>
          </p:nvPr>
        </p:nvSpPr>
        <p:spPr>
          <a:xfrm>
            <a:off x="274639" y="1212849"/>
            <a:ext cx="11506198" cy="5087547"/>
          </a:xfrm>
        </p:spPr>
        <p:txBody>
          <a:bodyPr/>
          <a:lstStyle/>
          <a:p>
            <a:pPr marL="0" indent="0">
              <a:buNone/>
            </a:pPr>
            <a:r>
              <a:rPr lang="en-US" sz="2800" dirty="0">
                <a:solidFill>
                  <a:srgbClr val="0078D7"/>
                </a:solidFill>
              </a:rPr>
              <a:t>All components of Monitoring follow the same diagnostics pattern as rest of Azure Stack Hub. Use </a:t>
            </a:r>
            <a:r>
              <a:rPr lang="en-US" sz="2800" b="1" dirty="0">
                <a:solidFill>
                  <a:srgbClr val="0078D7"/>
                </a:solidFill>
              </a:rPr>
              <a:t>Get-</a:t>
            </a:r>
            <a:r>
              <a:rPr lang="en-US" sz="2800" b="1" dirty="0" err="1">
                <a:solidFill>
                  <a:srgbClr val="0078D7"/>
                </a:solidFill>
              </a:rPr>
              <a:t>ASEvent</a:t>
            </a:r>
            <a:r>
              <a:rPr lang="en-US" sz="2800" dirty="0">
                <a:solidFill>
                  <a:srgbClr val="0078D7"/>
                </a:solidFill>
              </a:rPr>
              <a:t> and </a:t>
            </a:r>
            <a:r>
              <a:rPr lang="en-US" sz="2800" b="1" dirty="0">
                <a:solidFill>
                  <a:srgbClr val="0078D7"/>
                </a:solidFill>
              </a:rPr>
              <a:t>Get-</a:t>
            </a:r>
            <a:r>
              <a:rPr lang="en-US" sz="2800" b="1" dirty="0" err="1">
                <a:solidFill>
                  <a:srgbClr val="0078D7"/>
                </a:solidFill>
              </a:rPr>
              <a:t>ASChildEvent</a:t>
            </a:r>
            <a:r>
              <a:rPr lang="en-US" sz="2800" dirty="0">
                <a:solidFill>
                  <a:srgbClr val="0078D7"/>
                </a:solidFill>
              </a:rPr>
              <a:t> cmdlets to filter data.</a:t>
            </a:r>
            <a:br>
              <a:rPr lang="en-US" sz="2800" dirty="0">
                <a:solidFill>
                  <a:srgbClr val="0078D7"/>
                </a:solidFill>
              </a:rPr>
            </a:br>
            <a:endParaRPr lang="en-US" sz="2800" dirty="0">
              <a:solidFill>
                <a:srgbClr val="0078D7"/>
              </a:solidFill>
            </a:endParaRPr>
          </a:p>
          <a:p>
            <a:pPr marL="0" indent="0">
              <a:buNone/>
            </a:pPr>
            <a:r>
              <a:rPr lang="en-US" sz="2800" dirty="0">
                <a:solidFill>
                  <a:srgbClr val="0078D7"/>
                </a:solidFill>
              </a:rPr>
              <a:t>Event provider names:</a:t>
            </a:r>
          </a:p>
          <a:p>
            <a:pPr marL="287338" lvl="1" indent="-287338">
              <a:spcBef>
                <a:spcPts val="0"/>
              </a:spcBef>
              <a:spcAft>
                <a:spcPts val="600"/>
              </a:spcAft>
              <a:buClr>
                <a:schemeClr val="tx1"/>
              </a:buClr>
            </a:pPr>
            <a:r>
              <a:rPr lang="en-US" dirty="0">
                <a:solidFill>
                  <a:srgbClr val="505050"/>
                </a:solidFill>
                <a:latin typeface="+mj-lt"/>
              </a:rPr>
              <a:t>Microsoft-</a:t>
            </a:r>
            <a:r>
              <a:rPr lang="en-US" dirty="0" err="1">
                <a:solidFill>
                  <a:srgbClr val="505050"/>
                </a:solidFill>
                <a:latin typeface="+mj-lt"/>
              </a:rPr>
              <a:t>AzureStack</a:t>
            </a:r>
            <a:r>
              <a:rPr lang="en-US" dirty="0">
                <a:solidFill>
                  <a:srgbClr val="505050"/>
                </a:solidFill>
                <a:latin typeface="+mj-lt"/>
              </a:rPr>
              <a:t>-Health</a:t>
            </a:r>
          </a:p>
          <a:p>
            <a:pPr marL="287338" lvl="1" indent="-287338">
              <a:spcBef>
                <a:spcPts val="0"/>
              </a:spcBef>
              <a:spcAft>
                <a:spcPts val="600"/>
              </a:spcAft>
              <a:buClr>
                <a:schemeClr val="tx1"/>
              </a:buClr>
            </a:pPr>
            <a:r>
              <a:rPr lang="en-US" dirty="0">
                <a:solidFill>
                  <a:srgbClr val="505050"/>
                </a:solidFill>
                <a:latin typeface="+mj-lt"/>
              </a:rPr>
              <a:t>Microsoft-</a:t>
            </a:r>
            <a:r>
              <a:rPr lang="en-US" dirty="0" err="1">
                <a:solidFill>
                  <a:srgbClr val="505050"/>
                </a:solidFill>
                <a:latin typeface="+mj-lt"/>
              </a:rPr>
              <a:t>AzureStack</a:t>
            </a:r>
            <a:r>
              <a:rPr lang="en-US" dirty="0">
                <a:solidFill>
                  <a:srgbClr val="505050"/>
                </a:solidFill>
                <a:latin typeface="+mj-lt"/>
              </a:rPr>
              <a:t>-Health-</a:t>
            </a:r>
            <a:r>
              <a:rPr lang="en-US" dirty="0" err="1">
                <a:solidFill>
                  <a:srgbClr val="505050"/>
                </a:solidFill>
                <a:latin typeface="+mj-lt"/>
              </a:rPr>
              <a:t>WebApi</a:t>
            </a:r>
            <a:endParaRPr lang="en-US" dirty="0">
              <a:solidFill>
                <a:srgbClr val="505050"/>
              </a:solidFill>
              <a:latin typeface="+mj-lt"/>
            </a:endParaRPr>
          </a:p>
          <a:p>
            <a:pPr marL="287338" lvl="1" indent="-287338">
              <a:spcBef>
                <a:spcPts val="0"/>
              </a:spcBef>
              <a:spcAft>
                <a:spcPts val="600"/>
              </a:spcAft>
              <a:buClr>
                <a:schemeClr val="tx1"/>
              </a:buClr>
            </a:pPr>
            <a:r>
              <a:rPr lang="en-US" dirty="0">
                <a:solidFill>
                  <a:srgbClr val="505050"/>
                </a:solidFill>
                <a:latin typeface="+mj-lt"/>
              </a:rPr>
              <a:t>Microsoft-</a:t>
            </a:r>
            <a:r>
              <a:rPr lang="en-US" dirty="0" err="1">
                <a:solidFill>
                  <a:srgbClr val="505050"/>
                </a:solidFill>
                <a:latin typeface="+mj-lt"/>
              </a:rPr>
              <a:t>AzureStack</a:t>
            </a:r>
            <a:r>
              <a:rPr lang="en-US" dirty="0">
                <a:solidFill>
                  <a:srgbClr val="505050"/>
                </a:solidFill>
                <a:latin typeface="+mj-lt"/>
              </a:rPr>
              <a:t>-Common-Infrastructure-Http</a:t>
            </a:r>
            <a:br>
              <a:rPr lang="en-US" sz="1800" dirty="0">
                <a:solidFill>
                  <a:srgbClr val="505050"/>
                </a:solidFill>
              </a:rPr>
            </a:br>
            <a:endParaRPr lang="en-US" sz="1800" dirty="0">
              <a:solidFill>
                <a:srgbClr val="505050"/>
              </a:solidFill>
            </a:endParaRPr>
          </a:p>
          <a:p>
            <a:pPr marL="0" indent="0">
              <a:buNone/>
            </a:pPr>
            <a:r>
              <a:rPr lang="en-US" sz="2800" dirty="0">
                <a:solidFill>
                  <a:srgbClr val="0078D7"/>
                </a:solidFill>
              </a:rPr>
              <a:t>You can use common practices developed across the components to get further details from the log data.</a:t>
            </a:r>
          </a:p>
          <a:p>
            <a:endParaRPr lang="en-US" sz="1800" dirty="0">
              <a:solidFill>
                <a:srgbClr val="505050"/>
              </a:solidFill>
            </a:endParaRPr>
          </a:p>
        </p:txBody>
      </p:sp>
    </p:spTree>
    <p:extLst>
      <p:ext uri="{BB962C8B-B14F-4D97-AF65-F5344CB8AC3E}">
        <p14:creationId xmlns:p14="http://schemas.microsoft.com/office/powerpoint/2010/main" val="4072121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9" y="2906331"/>
            <a:ext cx="10056812" cy="1181862"/>
          </a:xfrm>
        </p:spPr>
        <p:txBody>
          <a:bodyPr/>
          <a:lstStyle/>
          <a:p>
            <a:r>
              <a:rPr lang="en-US" dirty="0"/>
              <a:t>Questions?</a:t>
            </a:r>
          </a:p>
        </p:txBody>
      </p:sp>
    </p:spTree>
    <p:extLst>
      <p:ext uri="{BB962C8B-B14F-4D97-AF65-F5344CB8AC3E}">
        <p14:creationId xmlns:p14="http://schemas.microsoft.com/office/powerpoint/2010/main" val="1380207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2309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0348" y="-24585"/>
            <a:ext cx="11889564" cy="917575"/>
          </a:xfrm>
        </p:spPr>
        <p:txBody>
          <a:bodyPr/>
          <a:lstStyle/>
          <a:p>
            <a:r>
              <a:rPr lang="en-US" dirty="0">
                <a:solidFill>
                  <a:srgbClr val="505050"/>
                </a:solidFill>
              </a:rPr>
              <a:t>Azure Stack Hub architecture overview</a:t>
            </a:r>
          </a:p>
        </p:txBody>
      </p:sp>
      <p:sp>
        <p:nvSpPr>
          <p:cNvPr id="63" name="Rectangle 62"/>
          <p:cNvSpPr/>
          <p:nvPr/>
        </p:nvSpPr>
        <p:spPr bwMode="auto">
          <a:xfrm>
            <a:off x="5967978" y="925701"/>
            <a:ext cx="4194010"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Templates/PowerShell/CLI, SDK, etc.</a:t>
            </a:r>
          </a:p>
        </p:txBody>
      </p:sp>
      <p:sp>
        <p:nvSpPr>
          <p:cNvPr id="65" name="Rectangle 64"/>
          <p:cNvSpPr/>
          <p:nvPr/>
        </p:nvSpPr>
        <p:spPr bwMode="auto">
          <a:xfrm>
            <a:off x="1944221" y="1368586"/>
            <a:ext cx="8217767" cy="3002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Resource Manager (ARM)</a:t>
            </a:r>
          </a:p>
        </p:txBody>
      </p:sp>
      <p:sp>
        <p:nvSpPr>
          <p:cNvPr id="66" name="Rectangle 65"/>
          <p:cNvSpPr/>
          <p:nvPr/>
        </p:nvSpPr>
        <p:spPr bwMode="auto">
          <a:xfrm>
            <a:off x="430011" y="1735474"/>
            <a:ext cx="11569901" cy="791898"/>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RP LAYER</a:t>
            </a:r>
          </a:p>
        </p:txBody>
      </p:sp>
      <p:sp>
        <p:nvSpPr>
          <p:cNvPr id="68" name="Rounded Rectangle 67"/>
          <p:cNvSpPr/>
          <p:nvPr/>
        </p:nvSpPr>
        <p:spPr bwMode="auto">
          <a:xfrm>
            <a:off x="1944223" y="1831091"/>
            <a:ext cx="8217766" cy="269283"/>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PARTITION REQUEST BROKER</a:t>
            </a:r>
          </a:p>
        </p:txBody>
      </p:sp>
      <p:sp>
        <p:nvSpPr>
          <p:cNvPr id="70" name="Rounded Rectangle 69"/>
          <p:cNvSpPr/>
          <p:nvPr/>
        </p:nvSpPr>
        <p:spPr bwMode="auto">
          <a:xfrm>
            <a:off x="3271727" y="214389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SRP</a:t>
            </a:r>
          </a:p>
        </p:txBody>
      </p:sp>
      <p:sp>
        <p:nvSpPr>
          <p:cNvPr id="71" name="Rounded Rectangle 70"/>
          <p:cNvSpPr/>
          <p:nvPr/>
        </p:nvSpPr>
        <p:spPr bwMode="auto">
          <a:xfrm>
            <a:off x="5764919" y="2146352"/>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NRP</a:t>
            </a:r>
          </a:p>
        </p:txBody>
      </p:sp>
      <p:sp>
        <p:nvSpPr>
          <p:cNvPr id="72" name="Rounded Rectangle 71"/>
          <p:cNvSpPr/>
          <p:nvPr/>
        </p:nvSpPr>
        <p:spPr bwMode="auto">
          <a:xfrm>
            <a:off x="1984807" y="2143899"/>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FRP</a:t>
            </a:r>
          </a:p>
        </p:txBody>
      </p:sp>
      <p:sp>
        <p:nvSpPr>
          <p:cNvPr id="73" name="Rounded Rectangle 72"/>
          <p:cNvSpPr/>
          <p:nvPr/>
        </p:nvSpPr>
        <p:spPr bwMode="auto">
          <a:xfrm>
            <a:off x="4552371" y="2149813"/>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CRP</a:t>
            </a:r>
          </a:p>
        </p:txBody>
      </p:sp>
      <p:sp>
        <p:nvSpPr>
          <p:cNvPr id="74" name="Rounded Rectangle 73"/>
          <p:cNvSpPr/>
          <p:nvPr/>
        </p:nvSpPr>
        <p:spPr bwMode="auto">
          <a:xfrm>
            <a:off x="8027941" y="2143899"/>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URP</a:t>
            </a:r>
          </a:p>
        </p:txBody>
      </p:sp>
      <p:sp>
        <p:nvSpPr>
          <p:cNvPr id="75" name="Rounded Rectangle 74"/>
          <p:cNvSpPr/>
          <p:nvPr/>
        </p:nvSpPr>
        <p:spPr bwMode="auto">
          <a:xfrm>
            <a:off x="468100" y="2660027"/>
            <a:ext cx="1376600" cy="3580435"/>
          </a:xfrm>
          <a:prstGeom prst="roundRect">
            <a:avLst>
              <a:gd name="adj" fmla="val 8403"/>
            </a:avLst>
          </a:prstGeom>
          <a:noFill/>
          <a:ln>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Infrastructure Deployment</a:t>
            </a:r>
          </a:p>
        </p:txBody>
      </p:sp>
      <p:sp>
        <p:nvSpPr>
          <p:cNvPr id="76" name="Rounded Rectangle 75"/>
          <p:cNvSpPr/>
          <p:nvPr/>
        </p:nvSpPr>
        <p:spPr bwMode="auto">
          <a:xfrm>
            <a:off x="534829" y="3244570"/>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Bootstrap</a:t>
            </a:r>
          </a:p>
        </p:txBody>
      </p:sp>
      <p:sp>
        <p:nvSpPr>
          <p:cNvPr id="77" name="Rounded Rectangle 76"/>
          <p:cNvSpPr/>
          <p:nvPr/>
        </p:nvSpPr>
        <p:spPr bwMode="auto">
          <a:xfrm>
            <a:off x="534829" y="3663557"/>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Patch &amp; Update</a:t>
            </a:r>
          </a:p>
        </p:txBody>
      </p:sp>
      <p:sp>
        <p:nvSpPr>
          <p:cNvPr id="78" name="Rounded Rectangle 77"/>
          <p:cNvSpPr/>
          <p:nvPr/>
        </p:nvSpPr>
        <p:spPr bwMode="auto">
          <a:xfrm>
            <a:off x="534829" y="4082543"/>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Scale Out</a:t>
            </a:r>
          </a:p>
        </p:txBody>
      </p:sp>
      <p:sp>
        <p:nvSpPr>
          <p:cNvPr id="80" name="Rounded Rectangle 79"/>
          <p:cNvSpPr/>
          <p:nvPr/>
        </p:nvSpPr>
        <p:spPr bwMode="auto">
          <a:xfrm>
            <a:off x="534829" y="4507446"/>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FRU</a:t>
            </a:r>
          </a:p>
        </p:txBody>
      </p:sp>
      <p:sp>
        <p:nvSpPr>
          <p:cNvPr id="82" name="Rounded Rectangle 81"/>
          <p:cNvSpPr/>
          <p:nvPr/>
        </p:nvSpPr>
        <p:spPr bwMode="auto">
          <a:xfrm>
            <a:off x="534829" y="4932350"/>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RESET</a:t>
            </a:r>
          </a:p>
        </p:txBody>
      </p:sp>
      <p:sp>
        <p:nvSpPr>
          <p:cNvPr id="83" name="Rounded Rectangle 82"/>
          <p:cNvSpPr/>
          <p:nvPr/>
        </p:nvSpPr>
        <p:spPr bwMode="auto">
          <a:xfrm>
            <a:off x="534829" y="5346864"/>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START</a:t>
            </a:r>
          </a:p>
        </p:txBody>
      </p:sp>
      <p:sp>
        <p:nvSpPr>
          <p:cNvPr id="84" name="Rounded Rectangle 83"/>
          <p:cNvSpPr/>
          <p:nvPr/>
        </p:nvSpPr>
        <p:spPr bwMode="auto">
          <a:xfrm>
            <a:off x="534829" y="5761377"/>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STOP</a:t>
            </a:r>
          </a:p>
        </p:txBody>
      </p:sp>
      <p:sp>
        <p:nvSpPr>
          <p:cNvPr id="85" name="Rounded Rectangle 84"/>
          <p:cNvSpPr/>
          <p:nvPr/>
        </p:nvSpPr>
        <p:spPr bwMode="auto">
          <a:xfrm>
            <a:off x="4450071" y="307439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 CONTROLLER</a:t>
            </a:r>
          </a:p>
        </p:txBody>
      </p:sp>
      <p:sp>
        <p:nvSpPr>
          <p:cNvPr id="86" name="Rounded Rectangle 85"/>
          <p:cNvSpPr/>
          <p:nvPr/>
        </p:nvSpPr>
        <p:spPr bwMode="auto">
          <a:xfrm>
            <a:off x="3169428" y="307439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 CONTROLLER</a:t>
            </a:r>
          </a:p>
        </p:txBody>
      </p:sp>
      <p:sp>
        <p:nvSpPr>
          <p:cNvPr id="87" name="Rounded Rectangle 86"/>
          <p:cNvSpPr/>
          <p:nvPr/>
        </p:nvSpPr>
        <p:spPr bwMode="auto">
          <a:xfrm>
            <a:off x="5724071" y="3074394"/>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CONTROLLER</a:t>
            </a:r>
          </a:p>
        </p:txBody>
      </p:sp>
      <p:sp>
        <p:nvSpPr>
          <p:cNvPr id="90" name="Rounded Rectangle 89"/>
          <p:cNvSpPr/>
          <p:nvPr/>
        </p:nvSpPr>
        <p:spPr bwMode="auto">
          <a:xfrm>
            <a:off x="7391075" y="3074394"/>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INFRA ROLE CONTROLLER</a:t>
            </a:r>
          </a:p>
        </p:txBody>
      </p:sp>
      <p:sp>
        <p:nvSpPr>
          <p:cNvPr id="91" name="Rounded Rectangle 90"/>
          <p:cNvSpPr/>
          <p:nvPr/>
        </p:nvSpPr>
        <p:spPr bwMode="auto">
          <a:xfrm>
            <a:off x="8627529" y="3074394"/>
            <a:ext cx="1116961" cy="685615"/>
          </a:xfrm>
          <a:prstGeom prst="roundRect">
            <a:avLst>
              <a:gd name="adj" fmla="val 8403"/>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HEALTH CONTROLLER</a:t>
            </a:r>
          </a:p>
        </p:txBody>
      </p:sp>
      <p:sp>
        <p:nvSpPr>
          <p:cNvPr id="93" name="Rectangle 92"/>
          <p:cNvSpPr/>
          <p:nvPr/>
        </p:nvSpPr>
        <p:spPr bwMode="auto">
          <a:xfrm>
            <a:off x="430011" y="830981"/>
            <a:ext cx="11569901" cy="903010"/>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ARM LAYER</a:t>
            </a:r>
          </a:p>
        </p:txBody>
      </p:sp>
      <p:sp>
        <p:nvSpPr>
          <p:cNvPr id="94" name="Rectangle 93"/>
          <p:cNvSpPr/>
          <p:nvPr/>
        </p:nvSpPr>
        <p:spPr bwMode="auto">
          <a:xfrm>
            <a:off x="430011" y="2518751"/>
            <a:ext cx="11569901" cy="3778841"/>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INFRASTRUCTURE CONTROL LAYER</a:t>
            </a:r>
          </a:p>
        </p:txBody>
      </p:sp>
      <p:sp>
        <p:nvSpPr>
          <p:cNvPr id="95" name="Rectangle 94"/>
          <p:cNvSpPr/>
          <p:nvPr/>
        </p:nvSpPr>
        <p:spPr bwMode="auto">
          <a:xfrm>
            <a:off x="1944222" y="925701"/>
            <a:ext cx="3885152"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Portal (UX)</a:t>
            </a:r>
          </a:p>
        </p:txBody>
      </p:sp>
      <p:sp>
        <p:nvSpPr>
          <p:cNvPr id="96" name="Flowchart: Magnetic Disk 95"/>
          <p:cNvSpPr/>
          <p:nvPr/>
        </p:nvSpPr>
        <p:spPr bwMode="auto">
          <a:xfrm>
            <a:off x="2095410" y="5093174"/>
            <a:ext cx="1259330" cy="749963"/>
          </a:xfrm>
          <a:prstGeom prst="flowChartMagneticDisk">
            <a:avLst/>
          </a:prstGeom>
          <a:solidFill>
            <a:srgbClr val="002060"/>
          </a:solidFill>
          <a:ln>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Builds</a:t>
            </a:r>
          </a:p>
        </p:txBody>
      </p:sp>
      <p:sp>
        <p:nvSpPr>
          <p:cNvPr id="97" name="Rounded Rectangle 96"/>
          <p:cNvSpPr/>
          <p:nvPr/>
        </p:nvSpPr>
        <p:spPr bwMode="auto">
          <a:xfrm>
            <a:off x="4648593" y="6570438"/>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a:t>
            </a:r>
          </a:p>
        </p:txBody>
      </p:sp>
      <p:sp>
        <p:nvSpPr>
          <p:cNvPr id="98" name="Rounded Rectangle 97"/>
          <p:cNvSpPr/>
          <p:nvPr/>
        </p:nvSpPr>
        <p:spPr bwMode="auto">
          <a:xfrm>
            <a:off x="1793485" y="6570437"/>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(SWITCHES)</a:t>
            </a:r>
          </a:p>
        </p:txBody>
      </p:sp>
      <p:sp>
        <p:nvSpPr>
          <p:cNvPr id="99" name="Rounded Rectangle 98"/>
          <p:cNvSpPr/>
          <p:nvPr/>
        </p:nvSpPr>
        <p:spPr bwMode="auto">
          <a:xfrm>
            <a:off x="7503700" y="6574910"/>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a:t>
            </a:r>
          </a:p>
        </p:txBody>
      </p:sp>
      <p:sp>
        <p:nvSpPr>
          <p:cNvPr id="100" name="Rectangle 99"/>
          <p:cNvSpPr/>
          <p:nvPr/>
        </p:nvSpPr>
        <p:spPr bwMode="auto">
          <a:xfrm>
            <a:off x="430011" y="6297593"/>
            <a:ext cx="11569901" cy="628484"/>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mj-lt"/>
                <a:ea typeface="Segoe UI" pitchFamily="34" charset="0"/>
                <a:cs typeface="Segoe UI" pitchFamily="34" charset="0"/>
              </a:rPr>
              <a:t>HARDWARE LAYER</a:t>
            </a:r>
          </a:p>
        </p:txBody>
      </p:sp>
      <p:cxnSp>
        <p:nvCxnSpPr>
          <p:cNvPr id="101" name="Elbow Connector 100"/>
          <p:cNvCxnSpPr>
            <a:stCxn id="75" idx="0"/>
            <a:endCxn id="86" idx="0"/>
          </p:cNvCxnSpPr>
          <p:nvPr/>
        </p:nvCxnSpPr>
        <p:spPr>
          <a:xfrm rot="16200000" flipH="1">
            <a:off x="2261292" y="1555134"/>
            <a:ext cx="414367" cy="2624152"/>
          </a:xfrm>
          <a:prstGeom prst="bentConnector3">
            <a:avLst>
              <a:gd name="adj1" fmla="val -15259"/>
            </a:avLst>
          </a:prstGeom>
          <a:ln>
            <a:solidFill>
              <a:schemeClr val="accent6">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2" name="Elbow Connector 101"/>
          <p:cNvCxnSpPr>
            <a:stCxn id="75" idx="0"/>
            <a:endCxn id="85" idx="0"/>
          </p:cNvCxnSpPr>
          <p:nvPr/>
        </p:nvCxnSpPr>
        <p:spPr>
          <a:xfrm rot="16200000" flipH="1">
            <a:off x="2901613" y="914813"/>
            <a:ext cx="414367" cy="3904795"/>
          </a:xfrm>
          <a:prstGeom prst="bentConnector3">
            <a:avLst>
              <a:gd name="adj1" fmla="val -19954"/>
            </a:avLst>
          </a:prstGeom>
          <a:ln>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3" name="Elbow Connector 102"/>
          <p:cNvCxnSpPr>
            <a:stCxn id="75" idx="0"/>
            <a:endCxn id="90" idx="0"/>
          </p:cNvCxnSpPr>
          <p:nvPr/>
        </p:nvCxnSpPr>
        <p:spPr>
          <a:xfrm rot="16200000" flipH="1">
            <a:off x="4345794" y="-529368"/>
            <a:ext cx="414367" cy="6793156"/>
          </a:xfrm>
          <a:prstGeom prst="bentConnector3">
            <a:avLst>
              <a:gd name="adj1" fmla="val -15253"/>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4" name="Elbow Connector 103"/>
          <p:cNvCxnSpPr>
            <a:stCxn id="72" idx="2"/>
            <a:endCxn id="86" idx="0"/>
          </p:cNvCxnSpPr>
          <p:nvPr/>
        </p:nvCxnSpPr>
        <p:spPr>
          <a:xfrm rot="16200000" flipH="1">
            <a:off x="2812224" y="2106065"/>
            <a:ext cx="640767" cy="1295889"/>
          </a:xfrm>
          <a:prstGeom prst="bentConnector3">
            <a:avLst>
              <a:gd name="adj1" fmla="val 41081"/>
            </a:avLst>
          </a:prstGeom>
          <a:ln w="28575">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5" name="Elbow Connector 104"/>
          <p:cNvCxnSpPr>
            <a:stCxn id="72" idx="2"/>
            <a:endCxn id="85" idx="0"/>
          </p:cNvCxnSpPr>
          <p:nvPr/>
        </p:nvCxnSpPr>
        <p:spPr>
          <a:xfrm rot="16200000" flipH="1">
            <a:off x="3452546" y="1465744"/>
            <a:ext cx="640767" cy="2576532"/>
          </a:xfrm>
          <a:prstGeom prst="bentConnector3">
            <a:avLst>
              <a:gd name="adj1" fmla="val 57434"/>
            </a:avLst>
          </a:prstGeom>
          <a:ln w="28575">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6" name="Elbow Connector 105"/>
          <p:cNvCxnSpPr>
            <a:stCxn id="72" idx="2"/>
            <a:endCxn id="87" idx="0"/>
          </p:cNvCxnSpPr>
          <p:nvPr/>
        </p:nvCxnSpPr>
        <p:spPr>
          <a:xfrm rot="16200000" flipH="1">
            <a:off x="4063224" y="855065"/>
            <a:ext cx="640767" cy="3797889"/>
          </a:xfrm>
          <a:prstGeom prst="bentConnector3">
            <a:avLst>
              <a:gd name="adj1" fmla="val 72298"/>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a:stCxn id="70" idx="2"/>
            <a:endCxn id="86" idx="0"/>
          </p:cNvCxnSpPr>
          <p:nvPr/>
        </p:nvCxnSpPr>
        <p:spPr>
          <a:xfrm>
            <a:off x="3771583" y="2433627"/>
            <a:ext cx="8969" cy="640767"/>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stCxn id="73" idx="2"/>
            <a:endCxn id="85" idx="0"/>
          </p:cNvCxnSpPr>
          <p:nvPr/>
        </p:nvCxnSpPr>
        <p:spPr>
          <a:xfrm>
            <a:off x="5052227" y="2439541"/>
            <a:ext cx="8968" cy="634853"/>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a:stCxn id="71" idx="2"/>
            <a:endCxn id="87" idx="0"/>
          </p:cNvCxnSpPr>
          <p:nvPr/>
        </p:nvCxnSpPr>
        <p:spPr>
          <a:xfrm>
            <a:off x="6264775" y="2436080"/>
            <a:ext cx="17777" cy="638314"/>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0" name="Flowchart: Magnetic Disk 109"/>
          <p:cNvSpPr/>
          <p:nvPr/>
        </p:nvSpPr>
        <p:spPr bwMode="auto">
          <a:xfrm>
            <a:off x="2083254" y="4313109"/>
            <a:ext cx="1259330" cy="749963"/>
          </a:xfrm>
          <a:prstGeom prst="flowChartMagneticDisk">
            <a:avLst/>
          </a:prstGeom>
          <a:solidFill>
            <a:srgbClr val="002060"/>
          </a:solidFill>
          <a:ln>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Workflows</a:t>
            </a:r>
          </a:p>
        </p:txBody>
      </p:sp>
      <p:cxnSp>
        <p:nvCxnSpPr>
          <p:cNvPr id="111" name="Straight Arrow Connector 110"/>
          <p:cNvCxnSpPr>
            <a:stCxn id="75" idx="3"/>
            <a:endCxn id="110" idx="2"/>
          </p:cNvCxnSpPr>
          <p:nvPr/>
        </p:nvCxnSpPr>
        <p:spPr>
          <a:xfrm>
            <a:off x="1844700" y="4450245"/>
            <a:ext cx="238554" cy="237846"/>
          </a:xfrm>
          <a:prstGeom prst="straightConnector1">
            <a:avLst/>
          </a:prstGeom>
          <a:ln w="19050">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75" idx="3"/>
            <a:endCxn id="96" idx="2"/>
          </p:cNvCxnSpPr>
          <p:nvPr/>
        </p:nvCxnSpPr>
        <p:spPr>
          <a:xfrm>
            <a:off x="1844700" y="4450245"/>
            <a:ext cx="250710" cy="1017911"/>
          </a:xfrm>
          <a:prstGeom prst="straightConnector1">
            <a:avLst/>
          </a:prstGeom>
          <a:ln w="19050">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3" name="Rounded Rectangle 112"/>
          <p:cNvSpPr/>
          <p:nvPr/>
        </p:nvSpPr>
        <p:spPr bwMode="auto">
          <a:xfrm>
            <a:off x="6903915" y="2143897"/>
            <a:ext cx="999711" cy="289728"/>
          </a:xfrm>
          <a:prstGeom prst="roundRect">
            <a:avLst/>
          </a:prstGeom>
          <a:solidFill>
            <a:srgbClr val="107C1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HRP</a:t>
            </a:r>
          </a:p>
        </p:txBody>
      </p:sp>
      <p:cxnSp>
        <p:nvCxnSpPr>
          <p:cNvPr id="114" name="Elbow Connector 113"/>
          <p:cNvCxnSpPr>
            <a:stCxn id="113" idx="2"/>
            <a:endCxn id="91" idx="0"/>
          </p:cNvCxnSpPr>
          <p:nvPr/>
        </p:nvCxnSpPr>
        <p:spPr>
          <a:xfrm rot="16200000" flipH="1">
            <a:off x="7974506" y="1862889"/>
            <a:ext cx="640769" cy="1782239"/>
          </a:xfrm>
          <a:prstGeom prst="bentConnector3">
            <a:avLst>
              <a:gd name="adj1" fmla="val 66699"/>
            </a:avLst>
          </a:prstGeom>
          <a:ln w="25400">
            <a:solidFill>
              <a:srgbClr val="107C1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0" name="Rounded Rectangle 73"/>
          <p:cNvSpPr/>
          <p:nvPr/>
        </p:nvSpPr>
        <p:spPr bwMode="auto">
          <a:xfrm>
            <a:off x="9162278" y="2143115"/>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199"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t>
            </a:r>
          </a:p>
        </p:txBody>
      </p:sp>
      <p:sp>
        <p:nvSpPr>
          <p:cNvPr id="51" name="Rounded Rectangle 85"/>
          <p:cNvSpPr/>
          <p:nvPr/>
        </p:nvSpPr>
        <p:spPr bwMode="auto">
          <a:xfrm>
            <a:off x="1890445" y="306335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PHYSICAL</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NODE</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MANAGEMENT</a:t>
            </a:r>
          </a:p>
        </p:txBody>
      </p:sp>
      <p:cxnSp>
        <p:nvCxnSpPr>
          <p:cNvPr id="52" name="Straight Arrow Connector 51"/>
          <p:cNvCxnSpPr>
            <a:stCxn id="72" idx="2"/>
            <a:endCxn id="51" idx="0"/>
          </p:cNvCxnSpPr>
          <p:nvPr/>
        </p:nvCxnSpPr>
        <p:spPr>
          <a:xfrm>
            <a:off x="2484663" y="2433627"/>
            <a:ext cx="16906" cy="629727"/>
          </a:xfrm>
          <a:prstGeom prst="straightConnector1">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90" idx="2"/>
          </p:cNvCxnSpPr>
          <p:nvPr/>
        </p:nvCxnSpPr>
        <p:spPr>
          <a:xfrm>
            <a:off x="7949556" y="3760009"/>
            <a:ext cx="0" cy="253819"/>
          </a:xfrm>
          <a:prstGeom prst="straightConnector1">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bwMode="auto">
          <a:xfrm>
            <a:off x="3467010" y="4013828"/>
            <a:ext cx="8408476" cy="2226634"/>
          </a:xfrm>
          <a:prstGeom prst="rect">
            <a:avLst/>
          </a:prstGeom>
          <a:no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374904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mj-lt"/>
                <a:ea typeface="+mn-ea"/>
                <a:cs typeface="+mn-cs"/>
              </a:rPr>
              <a:t>INFRASTRUCTURE ROLES</a:t>
            </a:r>
          </a:p>
        </p:txBody>
      </p:sp>
      <p:sp>
        <p:nvSpPr>
          <p:cNvPr id="53" name="TextBox 52"/>
          <p:cNvSpPr txBox="1"/>
          <p:nvPr/>
        </p:nvSpPr>
        <p:spPr>
          <a:xfrm>
            <a:off x="7949556" y="4284288"/>
            <a:ext cx="3732369" cy="2040559"/>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b="1" i="0" u="none" strike="noStrike" kern="1200" cap="none" spc="0" normalizeH="0" baseline="0" noProof="0" dirty="0">
                <a:ln>
                  <a:noFill/>
                </a:ln>
                <a:solidFill>
                  <a:srgbClr val="0078D7"/>
                </a:solidFill>
                <a:effectLst/>
                <a:uLnTx/>
                <a:uFillTx/>
                <a:ea typeface="+mn-ea"/>
                <a:cs typeface="+mn-cs"/>
              </a:rPr>
              <a:t>The Azure Stack Hub infrastructure roles are like the task manager in Windows. You know there are things going on, but you don’t need to understand them all, or manage them.</a:t>
            </a:r>
          </a:p>
        </p:txBody>
      </p:sp>
    </p:spTree>
    <p:extLst>
      <p:ext uri="{BB962C8B-B14F-4D97-AF65-F5344CB8AC3E}">
        <p14:creationId xmlns:p14="http://schemas.microsoft.com/office/powerpoint/2010/main" val="3176524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fade">
                                      <p:cBhvr>
                                        <p:cTn id="7" dur="500"/>
                                        <p:tgtEl>
                                          <p:spTgt spid="6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5"/>
                                        </p:tgtEl>
                                        <p:attrNameLst>
                                          <p:attrName>style.visibility</p:attrName>
                                        </p:attrNameLst>
                                      </p:cBhvr>
                                      <p:to>
                                        <p:strVal val="visible"/>
                                      </p:to>
                                    </p:set>
                                    <p:animEffect transition="in" filter="fade">
                                      <p:cBhvr>
                                        <p:cTn id="10" dur="500"/>
                                        <p:tgtEl>
                                          <p:spTgt spid="6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3"/>
                                        </p:tgtEl>
                                        <p:attrNameLst>
                                          <p:attrName>style.visibility</p:attrName>
                                        </p:attrNameLst>
                                      </p:cBhvr>
                                      <p:to>
                                        <p:strVal val="visible"/>
                                      </p:to>
                                    </p:set>
                                    <p:animEffect transition="in" filter="fade">
                                      <p:cBhvr>
                                        <p:cTn id="13" dur="500"/>
                                        <p:tgtEl>
                                          <p:spTgt spid="9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fade">
                                      <p:cBhvr>
                                        <p:cTn id="16" dur="500"/>
                                        <p:tgtEl>
                                          <p:spTgt spid="95"/>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6"/>
                                        </p:tgtEl>
                                        <p:attrNameLst>
                                          <p:attrName>style.visibility</p:attrName>
                                        </p:attrNameLst>
                                      </p:cBhvr>
                                      <p:to>
                                        <p:strVal val="visible"/>
                                      </p:to>
                                    </p:set>
                                    <p:animEffect transition="in" filter="fade">
                                      <p:cBhvr>
                                        <p:cTn id="20" dur="500"/>
                                        <p:tgtEl>
                                          <p:spTgt spid="6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8"/>
                                        </p:tgtEl>
                                        <p:attrNameLst>
                                          <p:attrName>style.visibility</p:attrName>
                                        </p:attrNameLst>
                                      </p:cBhvr>
                                      <p:to>
                                        <p:strVal val="visible"/>
                                      </p:to>
                                    </p:set>
                                    <p:animEffect transition="in" filter="fade">
                                      <p:cBhvr>
                                        <p:cTn id="23" dur="500"/>
                                        <p:tgtEl>
                                          <p:spTgt spid="6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0"/>
                                        </p:tgtEl>
                                        <p:attrNameLst>
                                          <p:attrName>style.visibility</p:attrName>
                                        </p:attrNameLst>
                                      </p:cBhvr>
                                      <p:to>
                                        <p:strVal val="visible"/>
                                      </p:to>
                                    </p:set>
                                    <p:animEffect transition="in" filter="fade">
                                      <p:cBhvr>
                                        <p:cTn id="26" dur="500"/>
                                        <p:tgtEl>
                                          <p:spTgt spid="7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1"/>
                                        </p:tgtEl>
                                        <p:attrNameLst>
                                          <p:attrName>style.visibility</p:attrName>
                                        </p:attrNameLst>
                                      </p:cBhvr>
                                      <p:to>
                                        <p:strVal val="visible"/>
                                      </p:to>
                                    </p:set>
                                    <p:animEffect transition="in" filter="fade">
                                      <p:cBhvr>
                                        <p:cTn id="29" dur="500"/>
                                        <p:tgtEl>
                                          <p:spTgt spid="7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fade">
                                      <p:cBhvr>
                                        <p:cTn id="32" dur="500"/>
                                        <p:tgtEl>
                                          <p:spTgt spid="7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fade">
                                      <p:cBhvr>
                                        <p:cTn id="35" dur="500"/>
                                        <p:tgtEl>
                                          <p:spTgt spid="7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fade">
                                      <p:cBhvr>
                                        <p:cTn id="38" dur="500"/>
                                        <p:tgtEl>
                                          <p:spTgt spid="7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13"/>
                                        </p:tgtEl>
                                        <p:attrNameLst>
                                          <p:attrName>style.visibility</p:attrName>
                                        </p:attrNameLst>
                                      </p:cBhvr>
                                      <p:to>
                                        <p:strVal val="visible"/>
                                      </p:to>
                                    </p:set>
                                    <p:animEffect transition="in" filter="fade">
                                      <p:cBhvr>
                                        <p:cTn id="41" dur="500"/>
                                        <p:tgtEl>
                                          <p:spTgt spid="113"/>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0"/>
                                        </p:tgtEl>
                                        <p:attrNameLst>
                                          <p:attrName>style.visibility</p:attrName>
                                        </p:attrNameLst>
                                      </p:cBhvr>
                                      <p:to>
                                        <p:strVal val="visible"/>
                                      </p:to>
                                    </p:set>
                                    <p:animEffect transition="in" filter="fade">
                                      <p:cBhvr>
                                        <p:cTn id="44" dur="500"/>
                                        <p:tgtEl>
                                          <p:spTgt spid="50"/>
                                        </p:tgtEl>
                                      </p:cBhvr>
                                    </p:animEffect>
                                  </p:childTnLst>
                                </p:cTn>
                              </p:par>
                            </p:childTnLst>
                          </p:cTn>
                        </p:par>
                        <p:par>
                          <p:cTn id="45" fill="hold">
                            <p:stCondLst>
                              <p:cond delay="1000"/>
                            </p:stCondLst>
                            <p:childTnLst>
                              <p:par>
                                <p:cTn id="46" presetID="10" presetClass="entr" presetSubtype="0" fill="hold" grpId="0" nodeType="afterEffect">
                                  <p:stCondLst>
                                    <p:cond delay="0"/>
                                  </p:stCondLst>
                                  <p:childTnLst>
                                    <p:set>
                                      <p:cBhvr>
                                        <p:cTn id="47" dur="1" fill="hold">
                                          <p:stCondLst>
                                            <p:cond delay="0"/>
                                          </p:stCondLst>
                                        </p:cTn>
                                        <p:tgtEl>
                                          <p:spTgt spid="75"/>
                                        </p:tgtEl>
                                        <p:attrNameLst>
                                          <p:attrName>style.visibility</p:attrName>
                                        </p:attrNameLst>
                                      </p:cBhvr>
                                      <p:to>
                                        <p:strVal val="visible"/>
                                      </p:to>
                                    </p:set>
                                    <p:animEffect transition="in" filter="fade">
                                      <p:cBhvr>
                                        <p:cTn id="48" dur="500"/>
                                        <p:tgtEl>
                                          <p:spTgt spid="7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76"/>
                                        </p:tgtEl>
                                        <p:attrNameLst>
                                          <p:attrName>style.visibility</p:attrName>
                                        </p:attrNameLst>
                                      </p:cBhvr>
                                      <p:to>
                                        <p:strVal val="visible"/>
                                      </p:to>
                                    </p:set>
                                    <p:animEffect transition="in" filter="fade">
                                      <p:cBhvr>
                                        <p:cTn id="51" dur="500"/>
                                        <p:tgtEl>
                                          <p:spTgt spid="76"/>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77"/>
                                        </p:tgtEl>
                                        <p:attrNameLst>
                                          <p:attrName>style.visibility</p:attrName>
                                        </p:attrNameLst>
                                      </p:cBhvr>
                                      <p:to>
                                        <p:strVal val="visible"/>
                                      </p:to>
                                    </p:set>
                                    <p:animEffect transition="in" filter="fade">
                                      <p:cBhvr>
                                        <p:cTn id="54" dur="500"/>
                                        <p:tgtEl>
                                          <p:spTgt spid="7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78"/>
                                        </p:tgtEl>
                                        <p:attrNameLst>
                                          <p:attrName>style.visibility</p:attrName>
                                        </p:attrNameLst>
                                      </p:cBhvr>
                                      <p:to>
                                        <p:strVal val="visible"/>
                                      </p:to>
                                    </p:set>
                                    <p:animEffect transition="in" filter="fade">
                                      <p:cBhvr>
                                        <p:cTn id="57" dur="500"/>
                                        <p:tgtEl>
                                          <p:spTgt spid="7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80"/>
                                        </p:tgtEl>
                                        <p:attrNameLst>
                                          <p:attrName>style.visibility</p:attrName>
                                        </p:attrNameLst>
                                      </p:cBhvr>
                                      <p:to>
                                        <p:strVal val="visible"/>
                                      </p:to>
                                    </p:set>
                                    <p:animEffect transition="in" filter="fade">
                                      <p:cBhvr>
                                        <p:cTn id="60" dur="500"/>
                                        <p:tgtEl>
                                          <p:spTgt spid="80"/>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82"/>
                                        </p:tgtEl>
                                        <p:attrNameLst>
                                          <p:attrName>style.visibility</p:attrName>
                                        </p:attrNameLst>
                                      </p:cBhvr>
                                      <p:to>
                                        <p:strVal val="visible"/>
                                      </p:to>
                                    </p:set>
                                    <p:animEffect transition="in" filter="fade">
                                      <p:cBhvr>
                                        <p:cTn id="63" dur="500"/>
                                        <p:tgtEl>
                                          <p:spTgt spid="8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3"/>
                                        </p:tgtEl>
                                        <p:attrNameLst>
                                          <p:attrName>style.visibility</p:attrName>
                                        </p:attrNameLst>
                                      </p:cBhvr>
                                      <p:to>
                                        <p:strVal val="visible"/>
                                      </p:to>
                                    </p:set>
                                    <p:animEffect transition="in" filter="fade">
                                      <p:cBhvr>
                                        <p:cTn id="66" dur="500"/>
                                        <p:tgtEl>
                                          <p:spTgt spid="83"/>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84"/>
                                        </p:tgtEl>
                                        <p:attrNameLst>
                                          <p:attrName>style.visibility</p:attrName>
                                        </p:attrNameLst>
                                      </p:cBhvr>
                                      <p:to>
                                        <p:strVal val="visible"/>
                                      </p:to>
                                    </p:set>
                                    <p:animEffect transition="in" filter="fade">
                                      <p:cBhvr>
                                        <p:cTn id="69" dur="500"/>
                                        <p:tgtEl>
                                          <p:spTgt spid="84"/>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85"/>
                                        </p:tgtEl>
                                        <p:attrNameLst>
                                          <p:attrName>style.visibility</p:attrName>
                                        </p:attrNameLst>
                                      </p:cBhvr>
                                      <p:to>
                                        <p:strVal val="visible"/>
                                      </p:to>
                                    </p:set>
                                    <p:animEffect transition="in" filter="fade">
                                      <p:cBhvr>
                                        <p:cTn id="72" dur="500"/>
                                        <p:tgtEl>
                                          <p:spTgt spid="85"/>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86"/>
                                        </p:tgtEl>
                                        <p:attrNameLst>
                                          <p:attrName>style.visibility</p:attrName>
                                        </p:attrNameLst>
                                      </p:cBhvr>
                                      <p:to>
                                        <p:strVal val="visible"/>
                                      </p:to>
                                    </p:set>
                                    <p:animEffect transition="in" filter="fade">
                                      <p:cBhvr>
                                        <p:cTn id="75" dur="500"/>
                                        <p:tgtEl>
                                          <p:spTgt spid="86"/>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87"/>
                                        </p:tgtEl>
                                        <p:attrNameLst>
                                          <p:attrName>style.visibility</p:attrName>
                                        </p:attrNameLst>
                                      </p:cBhvr>
                                      <p:to>
                                        <p:strVal val="visible"/>
                                      </p:to>
                                    </p:set>
                                    <p:animEffect transition="in" filter="fade">
                                      <p:cBhvr>
                                        <p:cTn id="78" dur="500"/>
                                        <p:tgtEl>
                                          <p:spTgt spid="8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90"/>
                                        </p:tgtEl>
                                        <p:attrNameLst>
                                          <p:attrName>style.visibility</p:attrName>
                                        </p:attrNameLst>
                                      </p:cBhvr>
                                      <p:to>
                                        <p:strVal val="visible"/>
                                      </p:to>
                                    </p:set>
                                    <p:animEffect transition="in" filter="fade">
                                      <p:cBhvr>
                                        <p:cTn id="81" dur="500"/>
                                        <p:tgtEl>
                                          <p:spTgt spid="90"/>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91"/>
                                        </p:tgtEl>
                                        <p:attrNameLst>
                                          <p:attrName>style.visibility</p:attrName>
                                        </p:attrNameLst>
                                      </p:cBhvr>
                                      <p:to>
                                        <p:strVal val="visible"/>
                                      </p:to>
                                    </p:set>
                                    <p:animEffect transition="in" filter="fade">
                                      <p:cBhvr>
                                        <p:cTn id="84" dur="500"/>
                                        <p:tgtEl>
                                          <p:spTgt spid="91"/>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94"/>
                                        </p:tgtEl>
                                        <p:attrNameLst>
                                          <p:attrName>style.visibility</p:attrName>
                                        </p:attrNameLst>
                                      </p:cBhvr>
                                      <p:to>
                                        <p:strVal val="visible"/>
                                      </p:to>
                                    </p:set>
                                    <p:animEffect transition="in" filter="fade">
                                      <p:cBhvr>
                                        <p:cTn id="87" dur="500"/>
                                        <p:tgtEl>
                                          <p:spTgt spid="9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96"/>
                                        </p:tgtEl>
                                        <p:attrNameLst>
                                          <p:attrName>style.visibility</p:attrName>
                                        </p:attrNameLst>
                                      </p:cBhvr>
                                      <p:to>
                                        <p:strVal val="visible"/>
                                      </p:to>
                                    </p:set>
                                    <p:animEffect transition="in" filter="fade">
                                      <p:cBhvr>
                                        <p:cTn id="90" dur="500"/>
                                        <p:tgtEl>
                                          <p:spTgt spid="96"/>
                                        </p:tgtEl>
                                      </p:cBhvr>
                                    </p:animEffect>
                                  </p:childTnLst>
                                </p:cTn>
                              </p:par>
                              <p:par>
                                <p:cTn id="91" presetID="10" presetClass="entr" presetSubtype="0" fill="hold" nodeType="withEffect">
                                  <p:stCondLst>
                                    <p:cond delay="0"/>
                                  </p:stCondLst>
                                  <p:childTnLst>
                                    <p:set>
                                      <p:cBhvr>
                                        <p:cTn id="92" dur="1" fill="hold">
                                          <p:stCondLst>
                                            <p:cond delay="0"/>
                                          </p:stCondLst>
                                        </p:cTn>
                                        <p:tgtEl>
                                          <p:spTgt spid="101"/>
                                        </p:tgtEl>
                                        <p:attrNameLst>
                                          <p:attrName>style.visibility</p:attrName>
                                        </p:attrNameLst>
                                      </p:cBhvr>
                                      <p:to>
                                        <p:strVal val="visible"/>
                                      </p:to>
                                    </p:set>
                                    <p:animEffect transition="in" filter="fade">
                                      <p:cBhvr>
                                        <p:cTn id="93" dur="500"/>
                                        <p:tgtEl>
                                          <p:spTgt spid="101"/>
                                        </p:tgtEl>
                                      </p:cBhvr>
                                    </p:animEffect>
                                  </p:childTnLst>
                                </p:cTn>
                              </p:par>
                              <p:par>
                                <p:cTn id="94" presetID="10" presetClass="entr" presetSubtype="0" fill="hold" nodeType="withEffect">
                                  <p:stCondLst>
                                    <p:cond delay="0"/>
                                  </p:stCondLst>
                                  <p:childTnLst>
                                    <p:set>
                                      <p:cBhvr>
                                        <p:cTn id="95" dur="1" fill="hold">
                                          <p:stCondLst>
                                            <p:cond delay="0"/>
                                          </p:stCondLst>
                                        </p:cTn>
                                        <p:tgtEl>
                                          <p:spTgt spid="102"/>
                                        </p:tgtEl>
                                        <p:attrNameLst>
                                          <p:attrName>style.visibility</p:attrName>
                                        </p:attrNameLst>
                                      </p:cBhvr>
                                      <p:to>
                                        <p:strVal val="visible"/>
                                      </p:to>
                                    </p:set>
                                    <p:animEffect transition="in" filter="fade">
                                      <p:cBhvr>
                                        <p:cTn id="96" dur="500"/>
                                        <p:tgtEl>
                                          <p:spTgt spid="102"/>
                                        </p:tgtEl>
                                      </p:cBhvr>
                                    </p:animEffect>
                                  </p:childTnLst>
                                </p:cTn>
                              </p:par>
                              <p:par>
                                <p:cTn id="97" presetID="10" presetClass="entr" presetSubtype="0" fill="hold" nodeType="withEffect">
                                  <p:stCondLst>
                                    <p:cond delay="0"/>
                                  </p:stCondLst>
                                  <p:childTnLst>
                                    <p:set>
                                      <p:cBhvr>
                                        <p:cTn id="98" dur="1" fill="hold">
                                          <p:stCondLst>
                                            <p:cond delay="0"/>
                                          </p:stCondLst>
                                        </p:cTn>
                                        <p:tgtEl>
                                          <p:spTgt spid="103"/>
                                        </p:tgtEl>
                                        <p:attrNameLst>
                                          <p:attrName>style.visibility</p:attrName>
                                        </p:attrNameLst>
                                      </p:cBhvr>
                                      <p:to>
                                        <p:strVal val="visible"/>
                                      </p:to>
                                    </p:set>
                                    <p:animEffect transition="in" filter="fade">
                                      <p:cBhvr>
                                        <p:cTn id="99" dur="500"/>
                                        <p:tgtEl>
                                          <p:spTgt spid="103"/>
                                        </p:tgtEl>
                                      </p:cBhvr>
                                    </p:animEffect>
                                  </p:childTnLst>
                                </p:cTn>
                              </p:par>
                              <p:par>
                                <p:cTn id="100" presetID="10" presetClass="entr" presetSubtype="0" fill="hold" nodeType="withEffect">
                                  <p:stCondLst>
                                    <p:cond delay="0"/>
                                  </p:stCondLst>
                                  <p:childTnLst>
                                    <p:set>
                                      <p:cBhvr>
                                        <p:cTn id="101" dur="1" fill="hold">
                                          <p:stCondLst>
                                            <p:cond delay="0"/>
                                          </p:stCondLst>
                                        </p:cTn>
                                        <p:tgtEl>
                                          <p:spTgt spid="104"/>
                                        </p:tgtEl>
                                        <p:attrNameLst>
                                          <p:attrName>style.visibility</p:attrName>
                                        </p:attrNameLst>
                                      </p:cBhvr>
                                      <p:to>
                                        <p:strVal val="visible"/>
                                      </p:to>
                                    </p:set>
                                    <p:animEffect transition="in" filter="fade">
                                      <p:cBhvr>
                                        <p:cTn id="102" dur="500"/>
                                        <p:tgtEl>
                                          <p:spTgt spid="104"/>
                                        </p:tgtEl>
                                      </p:cBhvr>
                                    </p:animEffect>
                                  </p:childTnLst>
                                </p:cTn>
                              </p:par>
                              <p:par>
                                <p:cTn id="103" presetID="10" presetClass="entr" presetSubtype="0" fill="hold" nodeType="withEffect">
                                  <p:stCondLst>
                                    <p:cond delay="0"/>
                                  </p:stCondLst>
                                  <p:childTnLst>
                                    <p:set>
                                      <p:cBhvr>
                                        <p:cTn id="104" dur="1" fill="hold">
                                          <p:stCondLst>
                                            <p:cond delay="0"/>
                                          </p:stCondLst>
                                        </p:cTn>
                                        <p:tgtEl>
                                          <p:spTgt spid="105"/>
                                        </p:tgtEl>
                                        <p:attrNameLst>
                                          <p:attrName>style.visibility</p:attrName>
                                        </p:attrNameLst>
                                      </p:cBhvr>
                                      <p:to>
                                        <p:strVal val="visible"/>
                                      </p:to>
                                    </p:set>
                                    <p:animEffect transition="in" filter="fade">
                                      <p:cBhvr>
                                        <p:cTn id="105" dur="500"/>
                                        <p:tgtEl>
                                          <p:spTgt spid="105"/>
                                        </p:tgtEl>
                                      </p:cBhvr>
                                    </p:animEffect>
                                  </p:childTnLst>
                                </p:cTn>
                              </p:par>
                              <p:par>
                                <p:cTn id="106" presetID="10" presetClass="entr" presetSubtype="0" fill="hold" nodeType="withEffect">
                                  <p:stCondLst>
                                    <p:cond delay="0"/>
                                  </p:stCondLst>
                                  <p:childTnLst>
                                    <p:set>
                                      <p:cBhvr>
                                        <p:cTn id="107" dur="1" fill="hold">
                                          <p:stCondLst>
                                            <p:cond delay="0"/>
                                          </p:stCondLst>
                                        </p:cTn>
                                        <p:tgtEl>
                                          <p:spTgt spid="106"/>
                                        </p:tgtEl>
                                        <p:attrNameLst>
                                          <p:attrName>style.visibility</p:attrName>
                                        </p:attrNameLst>
                                      </p:cBhvr>
                                      <p:to>
                                        <p:strVal val="visible"/>
                                      </p:to>
                                    </p:set>
                                    <p:animEffect transition="in" filter="fade">
                                      <p:cBhvr>
                                        <p:cTn id="108" dur="500"/>
                                        <p:tgtEl>
                                          <p:spTgt spid="106"/>
                                        </p:tgtEl>
                                      </p:cBhvr>
                                    </p:animEffect>
                                  </p:childTnLst>
                                </p:cTn>
                              </p:par>
                              <p:par>
                                <p:cTn id="109" presetID="10" presetClass="entr" presetSubtype="0" fill="hold" nodeType="withEffect">
                                  <p:stCondLst>
                                    <p:cond delay="0"/>
                                  </p:stCondLst>
                                  <p:childTnLst>
                                    <p:set>
                                      <p:cBhvr>
                                        <p:cTn id="110" dur="1" fill="hold">
                                          <p:stCondLst>
                                            <p:cond delay="0"/>
                                          </p:stCondLst>
                                        </p:cTn>
                                        <p:tgtEl>
                                          <p:spTgt spid="107"/>
                                        </p:tgtEl>
                                        <p:attrNameLst>
                                          <p:attrName>style.visibility</p:attrName>
                                        </p:attrNameLst>
                                      </p:cBhvr>
                                      <p:to>
                                        <p:strVal val="visible"/>
                                      </p:to>
                                    </p:set>
                                    <p:animEffect transition="in" filter="fade">
                                      <p:cBhvr>
                                        <p:cTn id="111" dur="500"/>
                                        <p:tgtEl>
                                          <p:spTgt spid="107"/>
                                        </p:tgtEl>
                                      </p:cBhvr>
                                    </p:animEffect>
                                  </p:childTnLst>
                                </p:cTn>
                              </p:par>
                              <p:par>
                                <p:cTn id="112" presetID="10" presetClass="entr" presetSubtype="0" fill="hold" nodeType="withEffect">
                                  <p:stCondLst>
                                    <p:cond delay="0"/>
                                  </p:stCondLst>
                                  <p:childTnLst>
                                    <p:set>
                                      <p:cBhvr>
                                        <p:cTn id="113" dur="1" fill="hold">
                                          <p:stCondLst>
                                            <p:cond delay="0"/>
                                          </p:stCondLst>
                                        </p:cTn>
                                        <p:tgtEl>
                                          <p:spTgt spid="108"/>
                                        </p:tgtEl>
                                        <p:attrNameLst>
                                          <p:attrName>style.visibility</p:attrName>
                                        </p:attrNameLst>
                                      </p:cBhvr>
                                      <p:to>
                                        <p:strVal val="visible"/>
                                      </p:to>
                                    </p:set>
                                    <p:animEffect transition="in" filter="fade">
                                      <p:cBhvr>
                                        <p:cTn id="114" dur="500"/>
                                        <p:tgtEl>
                                          <p:spTgt spid="108"/>
                                        </p:tgtEl>
                                      </p:cBhvr>
                                    </p:animEffect>
                                  </p:childTnLst>
                                </p:cTn>
                              </p:par>
                              <p:par>
                                <p:cTn id="115" presetID="10" presetClass="entr" presetSubtype="0" fill="hold" nodeType="withEffect">
                                  <p:stCondLst>
                                    <p:cond delay="0"/>
                                  </p:stCondLst>
                                  <p:childTnLst>
                                    <p:set>
                                      <p:cBhvr>
                                        <p:cTn id="116" dur="1" fill="hold">
                                          <p:stCondLst>
                                            <p:cond delay="0"/>
                                          </p:stCondLst>
                                        </p:cTn>
                                        <p:tgtEl>
                                          <p:spTgt spid="109"/>
                                        </p:tgtEl>
                                        <p:attrNameLst>
                                          <p:attrName>style.visibility</p:attrName>
                                        </p:attrNameLst>
                                      </p:cBhvr>
                                      <p:to>
                                        <p:strVal val="visible"/>
                                      </p:to>
                                    </p:set>
                                    <p:animEffect transition="in" filter="fade">
                                      <p:cBhvr>
                                        <p:cTn id="117" dur="500"/>
                                        <p:tgtEl>
                                          <p:spTgt spid="109"/>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110"/>
                                        </p:tgtEl>
                                        <p:attrNameLst>
                                          <p:attrName>style.visibility</p:attrName>
                                        </p:attrNameLst>
                                      </p:cBhvr>
                                      <p:to>
                                        <p:strVal val="visible"/>
                                      </p:to>
                                    </p:set>
                                    <p:animEffect transition="in" filter="fade">
                                      <p:cBhvr>
                                        <p:cTn id="120" dur="500"/>
                                        <p:tgtEl>
                                          <p:spTgt spid="110"/>
                                        </p:tgtEl>
                                      </p:cBhvr>
                                    </p:animEffect>
                                  </p:childTnLst>
                                </p:cTn>
                              </p:par>
                              <p:par>
                                <p:cTn id="121" presetID="10" presetClass="entr" presetSubtype="0" fill="hold" nodeType="withEffect">
                                  <p:stCondLst>
                                    <p:cond delay="0"/>
                                  </p:stCondLst>
                                  <p:childTnLst>
                                    <p:set>
                                      <p:cBhvr>
                                        <p:cTn id="122" dur="1" fill="hold">
                                          <p:stCondLst>
                                            <p:cond delay="0"/>
                                          </p:stCondLst>
                                        </p:cTn>
                                        <p:tgtEl>
                                          <p:spTgt spid="111"/>
                                        </p:tgtEl>
                                        <p:attrNameLst>
                                          <p:attrName>style.visibility</p:attrName>
                                        </p:attrNameLst>
                                      </p:cBhvr>
                                      <p:to>
                                        <p:strVal val="visible"/>
                                      </p:to>
                                    </p:set>
                                    <p:animEffect transition="in" filter="fade">
                                      <p:cBhvr>
                                        <p:cTn id="123" dur="500"/>
                                        <p:tgtEl>
                                          <p:spTgt spid="111"/>
                                        </p:tgtEl>
                                      </p:cBhvr>
                                    </p:animEffect>
                                  </p:childTnLst>
                                </p:cTn>
                              </p:par>
                              <p:par>
                                <p:cTn id="124" presetID="10" presetClass="entr" presetSubtype="0" fill="hold" nodeType="withEffect">
                                  <p:stCondLst>
                                    <p:cond delay="0"/>
                                  </p:stCondLst>
                                  <p:childTnLst>
                                    <p:set>
                                      <p:cBhvr>
                                        <p:cTn id="125" dur="1" fill="hold">
                                          <p:stCondLst>
                                            <p:cond delay="0"/>
                                          </p:stCondLst>
                                        </p:cTn>
                                        <p:tgtEl>
                                          <p:spTgt spid="112"/>
                                        </p:tgtEl>
                                        <p:attrNameLst>
                                          <p:attrName>style.visibility</p:attrName>
                                        </p:attrNameLst>
                                      </p:cBhvr>
                                      <p:to>
                                        <p:strVal val="visible"/>
                                      </p:to>
                                    </p:set>
                                    <p:animEffect transition="in" filter="fade">
                                      <p:cBhvr>
                                        <p:cTn id="126" dur="500"/>
                                        <p:tgtEl>
                                          <p:spTgt spid="112"/>
                                        </p:tgtEl>
                                      </p:cBhvr>
                                    </p:animEffect>
                                  </p:childTnLst>
                                </p:cTn>
                              </p:par>
                              <p:par>
                                <p:cTn id="127" presetID="10" presetClass="entr" presetSubtype="0" fill="hold" nodeType="withEffect">
                                  <p:stCondLst>
                                    <p:cond delay="0"/>
                                  </p:stCondLst>
                                  <p:childTnLst>
                                    <p:set>
                                      <p:cBhvr>
                                        <p:cTn id="128" dur="1" fill="hold">
                                          <p:stCondLst>
                                            <p:cond delay="0"/>
                                          </p:stCondLst>
                                        </p:cTn>
                                        <p:tgtEl>
                                          <p:spTgt spid="114"/>
                                        </p:tgtEl>
                                        <p:attrNameLst>
                                          <p:attrName>style.visibility</p:attrName>
                                        </p:attrNameLst>
                                      </p:cBhvr>
                                      <p:to>
                                        <p:strVal val="visible"/>
                                      </p:to>
                                    </p:set>
                                    <p:animEffect transition="in" filter="fade">
                                      <p:cBhvr>
                                        <p:cTn id="129" dur="500"/>
                                        <p:tgtEl>
                                          <p:spTgt spid="11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51"/>
                                        </p:tgtEl>
                                        <p:attrNameLst>
                                          <p:attrName>style.visibility</p:attrName>
                                        </p:attrNameLst>
                                      </p:cBhvr>
                                      <p:to>
                                        <p:strVal val="visible"/>
                                      </p:to>
                                    </p:set>
                                    <p:animEffect transition="in" filter="fade">
                                      <p:cBhvr>
                                        <p:cTn id="132" dur="500"/>
                                        <p:tgtEl>
                                          <p:spTgt spid="51"/>
                                        </p:tgtEl>
                                      </p:cBhvr>
                                    </p:animEffect>
                                  </p:childTnLst>
                                </p:cTn>
                              </p:par>
                              <p:par>
                                <p:cTn id="133" presetID="10" presetClass="entr" presetSubtype="0" fill="hold" nodeType="withEffect">
                                  <p:stCondLst>
                                    <p:cond delay="0"/>
                                  </p:stCondLst>
                                  <p:childTnLst>
                                    <p:set>
                                      <p:cBhvr>
                                        <p:cTn id="134" dur="1" fill="hold">
                                          <p:stCondLst>
                                            <p:cond delay="0"/>
                                          </p:stCondLst>
                                        </p:cTn>
                                        <p:tgtEl>
                                          <p:spTgt spid="52"/>
                                        </p:tgtEl>
                                        <p:attrNameLst>
                                          <p:attrName>style.visibility</p:attrName>
                                        </p:attrNameLst>
                                      </p:cBhvr>
                                      <p:to>
                                        <p:strVal val="visible"/>
                                      </p:to>
                                    </p:set>
                                    <p:animEffect transition="in" filter="fade">
                                      <p:cBhvr>
                                        <p:cTn id="135" dur="500"/>
                                        <p:tgtEl>
                                          <p:spTgt spid="52"/>
                                        </p:tgtEl>
                                      </p:cBhvr>
                                    </p:animEffect>
                                  </p:childTnLst>
                                </p:cTn>
                              </p:par>
                              <p:par>
                                <p:cTn id="136" presetID="10" presetClass="entr" presetSubtype="0" fill="hold" nodeType="withEffect">
                                  <p:stCondLst>
                                    <p:cond delay="0"/>
                                  </p:stCondLst>
                                  <p:childTnLst>
                                    <p:set>
                                      <p:cBhvr>
                                        <p:cTn id="137" dur="1" fill="hold">
                                          <p:stCondLst>
                                            <p:cond delay="0"/>
                                          </p:stCondLst>
                                        </p:cTn>
                                        <p:tgtEl>
                                          <p:spTgt spid="8"/>
                                        </p:tgtEl>
                                        <p:attrNameLst>
                                          <p:attrName>style.visibility</p:attrName>
                                        </p:attrNameLst>
                                      </p:cBhvr>
                                      <p:to>
                                        <p:strVal val="visible"/>
                                      </p:to>
                                    </p:set>
                                    <p:animEffect transition="in" filter="fade">
                                      <p:cBhvr>
                                        <p:cTn id="138" dur="500"/>
                                        <p:tgtEl>
                                          <p:spTgt spid="8"/>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4"/>
                                        </p:tgtEl>
                                        <p:attrNameLst>
                                          <p:attrName>style.visibility</p:attrName>
                                        </p:attrNameLst>
                                      </p:cBhvr>
                                      <p:to>
                                        <p:strVal val="visible"/>
                                      </p:to>
                                    </p:set>
                                    <p:animEffect transition="in" filter="fade">
                                      <p:cBhvr>
                                        <p:cTn id="141" dur="500"/>
                                        <p:tgtEl>
                                          <p:spTgt spid="4"/>
                                        </p:tgtEl>
                                      </p:cBhvr>
                                    </p:animEffect>
                                  </p:childTnLst>
                                </p:cTn>
                              </p:par>
                            </p:childTnLst>
                          </p:cTn>
                        </p:par>
                        <p:par>
                          <p:cTn id="142" fill="hold">
                            <p:stCondLst>
                              <p:cond delay="1500"/>
                            </p:stCondLst>
                            <p:childTnLst>
                              <p:par>
                                <p:cTn id="143" presetID="10" presetClass="entr" presetSubtype="0" fill="hold" grpId="0" nodeType="afterEffect">
                                  <p:stCondLst>
                                    <p:cond delay="0"/>
                                  </p:stCondLst>
                                  <p:childTnLst>
                                    <p:set>
                                      <p:cBhvr>
                                        <p:cTn id="144" dur="1" fill="hold">
                                          <p:stCondLst>
                                            <p:cond delay="0"/>
                                          </p:stCondLst>
                                        </p:cTn>
                                        <p:tgtEl>
                                          <p:spTgt spid="97"/>
                                        </p:tgtEl>
                                        <p:attrNameLst>
                                          <p:attrName>style.visibility</p:attrName>
                                        </p:attrNameLst>
                                      </p:cBhvr>
                                      <p:to>
                                        <p:strVal val="visible"/>
                                      </p:to>
                                    </p:set>
                                    <p:animEffect transition="in" filter="fade">
                                      <p:cBhvr>
                                        <p:cTn id="145" dur="500"/>
                                        <p:tgtEl>
                                          <p:spTgt spid="97"/>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98"/>
                                        </p:tgtEl>
                                        <p:attrNameLst>
                                          <p:attrName>style.visibility</p:attrName>
                                        </p:attrNameLst>
                                      </p:cBhvr>
                                      <p:to>
                                        <p:strVal val="visible"/>
                                      </p:to>
                                    </p:set>
                                    <p:animEffect transition="in" filter="fade">
                                      <p:cBhvr>
                                        <p:cTn id="148" dur="500"/>
                                        <p:tgtEl>
                                          <p:spTgt spid="98"/>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99"/>
                                        </p:tgtEl>
                                        <p:attrNameLst>
                                          <p:attrName>style.visibility</p:attrName>
                                        </p:attrNameLst>
                                      </p:cBhvr>
                                      <p:to>
                                        <p:strVal val="visible"/>
                                      </p:to>
                                    </p:set>
                                    <p:animEffect transition="in" filter="fade">
                                      <p:cBhvr>
                                        <p:cTn id="151" dur="500"/>
                                        <p:tgtEl>
                                          <p:spTgt spid="99"/>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100"/>
                                        </p:tgtEl>
                                        <p:attrNameLst>
                                          <p:attrName>style.visibility</p:attrName>
                                        </p:attrNameLst>
                                      </p:cBhvr>
                                      <p:to>
                                        <p:strVal val="visible"/>
                                      </p:to>
                                    </p:set>
                                    <p:animEffect transition="in" filter="fade">
                                      <p:cBhvr>
                                        <p:cTn id="154"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5" grpId="0" animBg="1"/>
      <p:bldP spid="66" grpId="0" animBg="1"/>
      <p:bldP spid="68" grpId="0" animBg="1"/>
      <p:bldP spid="70" grpId="0" animBg="1"/>
      <p:bldP spid="71" grpId="0" animBg="1"/>
      <p:bldP spid="72" grpId="0" animBg="1"/>
      <p:bldP spid="73" grpId="0" animBg="1"/>
      <p:bldP spid="74" grpId="0" animBg="1"/>
      <p:bldP spid="75" grpId="0" animBg="1"/>
      <p:bldP spid="76" grpId="0" animBg="1"/>
      <p:bldP spid="77" grpId="0" animBg="1"/>
      <p:bldP spid="78" grpId="0" animBg="1"/>
      <p:bldP spid="80" grpId="0" animBg="1"/>
      <p:bldP spid="82" grpId="0" animBg="1"/>
      <p:bldP spid="83" grpId="0" animBg="1"/>
      <p:bldP spid="84" grpId="0" animBg="1"/>
      <p:bldP spid="85" grpId="0" animBg="1"/>
      <p:bldP spid="86" grpId="0" animBg="1"/>
      <p:bldP spid="87" grpId="0" animBg="1"/>
      <p:bldP spid="90" grpId="0" animBg="1"/>
      <p:bldP spid="91" grpId="0" animBg="1"/>
      <p:bldP spid="93" grpId="0" animBg="1"/>
      <p:bldP spid="94" grpId="0" animBg="1"/>
      <p:bldP spid="95" grpId="0" animBg="1"/>
      <p:bldP spid="96" grpId="0" animBg="1"/>
      <p:bldP spid="97" grpId="0" animBg="1"/>
      <p:bldP spid="98" grpId="0" animBg="1"/>
      <p:bldP spid="99" grpId="0" animBg="1"/>
      <p:bldP spid="100" grpId="0" animBg="1"/>
      <p:bldP spid="110" grpId="0" animBg="1"/>
      <p:bldP spid="113" grpId="0" animBg="1"/>
      <p:bldP spid="50" grpId="0" animBg="1"/>
      <p:bldP spid="51" grpId="0" animBg="1"/>
      <p:bldP spid="4" grpId="0" animBg="1"/>
    </p:bldLst>
  </p:timing>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63" name="Rectangle 62"/>
          <p:cNvSpPr/>
          <p:nvPr/>
        </p:nvSpPr>
        <p:spPr bwMode="auto">
          <a:xfrm>
            <a:off x="5967978" y="925701"/>
            <a:ext cx="4194010"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Templates/PowerShell/CLI, SDK, etc.</a:t>
            </a:r>
          </a:p>
        </p:txBody>
      </p:sp>
      <p:sp>
        <p:nvSpPr>
          <p:cNvPr id="65" name="Rectangle 64"/>
          <p:cNvSpPr/>
          <p:nvPr/>
        </p:nvSpPr>
        <p:spPr bwMode="auto">
          <a:xfrm>
            <a:off x="1944221" y="1368586"/>
            <a:ext cx="8217767" cy="3002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Resource Manager (ARM)</a:t>
            </a:r>
          </a:p>
        </p:txBody>
      </p:sp>
      <p:sp>
        <p:nvSpPr>
          <p:cNvPr id="66" name="Rectangle 65"/>
          <p:cNvSpPr/>
          <p:nvPr/>
        </p:nvSpPr>
        <p:spPr bwMode="auto">
          <a:xfrm>
            <a:off x="430011" y="1735474"/>
            <a:ext cx="11569901" cy="791898"/>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RP LAYER</a:t>
            </a:r>
          </a:p>
        </p:txBody>
      </p:sp>
      <p:sp>
        <p:nvSpPr>
          <p:cNvPr id="68" name="Rounded Rectangle 67"/>
          <p:cNvSpPr/>
          <p:nvPr/>
        </p:nvSpPr>
        <p:spPr bwMode="auto">
          <a:xfrm>
            <a:off x="1944223" y="1831091"/>
            <a:ext cx="8217766" cy="269283"/>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PARTITION REQUEST BROKER</a:t>
            </a:r>
          </a:p>
        </p:txBody>
      </p:sp>
      <p:sp>
        <p:nvSpPr>
          <p:cNvPr id="70" name="Rounded Rectangle 69"/>
          <p:cNvSpPr/>
          <p:nvPr/>
        </p:nvSpPr>
        <p:spPr bwMode="auto">
          <a:xfrm>
            <a:off x="3271727" y="214389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SRP</a:t>
            </a:r>
          </a:p>
        </p:txBody>
      </p:sp>
      <p:sp>
        <p:nvSpPr>
          <p:cNvPr id="71" name="Rounded Rectangle 70"/>
          <p:cNvSpPr/>
          <p:nvPr/>
        </p:nvSpPr>
        <p:spPr bwMode="auto">
          <a:xfrm>
            <a:off x="5764919" y="2146352"/>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NRP</a:t>
            </a:r>
          </a:p>
        </p:txBody>
      </p:sp>
      <p:sp>
        <p:nvSpPr>
          <p:cNvPr id="72" name="Rounded Rectangle 71"/>
          <p:cNvSpPr/>
          <p:nvPr/>
        </p:nvSpPr>
        <p:spPr bwMode="auto">
          <a:xfrm>
            <a:off x="1984807" y="2143899"/>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FRP</a:t>
            </a:r>
          </a:p>
        </p:txBody>
      </p:sp>
      <p:sp>
        <p:nvSpPr>
          <p:cNvPr id="73" name="Rounded Rectangle 72"/>
          <p:cNvSpPr/>
          <p:nvPr/>
        </p:nvSpPr>
        <p:spPr bwMode="auto">
          <a:xfrm>
            <a:off x="4552371" y="2149813"/>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CRP</a:t>
            </a:r>
          </a:p>
        </p:txBody>
      </p:sp>
      <p:sp>
        <p:nvSpPr>
          <p:cNvPr id="74" name="Rounded Rectangle 73"/>
          <p:cNvSpPr/>
          <p:nvPr/>
        </p:nvSpPr>
        <p:spPr bwMode="auto">
          <a:xfrm>
            <a:off x="8027941" y="2143899"/>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URP</a:t>
            </a:r>
          </a:p>
        </p:txBody>
      </p:sp>
      <p:sp>
        <p:nvSpPr>
          <p:cNvPr id="75" name="Rounded Rectangle 74"/>
          <p:cNvSpPr/>
          <p:nvPr/>
        </p:nvSpPr>
        <p:spPr bwMode="auto">
          <a:xfrm>
            <a:off x="468100" y="2660027"/>
            <a:ext cx="1376600" cy="3580435"/>
          </a:xfrm>
          <a:prstGeom prst="roundRect">
            <a:avLst>
              <a:gd name="adj" fmla="val 8403"/>
            </a:avLst>
          </a:prstGeom>
          <a:noFill/>
          <a:ln>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Infrastructure Deployment</a:t>
            </a:r>
          </a:p>
        </p:txBody>
      </p:sp>
      <p:sp>
        <p:nvSpPr>
          <p:cNvPr id="76" name="Rounded Rectangle 75"/>
          <p:cNvSpPr/>
          <p:nvPr/>
        </p:nvSpPr>
        <p:spPr bwMode="auto">
          <a:xfrm>
            <a:off x="534829" y="3244570"/>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Bootstrap</a:t>
            </a:r>
          </a:p>
        </p:txBody>
      </p:sp>
      <p:sp>
        <p:nvSpPr>
          <p:cNvPr id="77" name="Rounded Rectangle 76"/>
          <p:cNvSpPr/>
          <p:nvPr/>
        </p:nvSpPr>
        <p:spPr bwMode="auto">
          <a:xfrm>
            <a:off x="534829" y="3663557"/>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Patch &amp; Update</a:t>
            </a:r>
          </a:p>
        </p:txBody>
      </p:sp>
      <p:sp>
        <p:nvSpPr>
          <p:cNvPr id="78" name="Rounded Rectangle 77"/>
          <p:cNvSpPr/>
          <p:nvPr/>
        </p:nvSpPr>
        <p:spPr bwMode="auto">
          <a:xfrm>
            <a:off x="534829" y="4082543"/>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Scale Out</a:t>
            </a:r>
          </a:p>
        </p:txBody>
      </p:sp>
      <p:sp>
        <p:nvSpPr>
          <p:cNvPr id="80" name="Rounded Rectangle 79"/>
          <p:cNvSpPr/>
          <p:nvPr/>
        </p:nvSpPr>
        <p:spPr bwMode="auto">
          <a:xfrm>
            <a:off x="534829" y="4507446"/>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FRU</a:t>
            </a:r>
          </a:p>
        </p:txBody>
      </p:sp>
      <p:sp>
        <p:nvSpPr>
          <p:cNvPr id="82" name="Rounded Rectangle 81"/>
          <p:cNvSpPr/>
          <p:nvPr/>
        </p:nvSpPr>
        <p:spPr bwMode="auto">
          <a:xfrm>
            <a:off x="534829" y="4932350"/>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RESET</a:t>
            </a:r>
          </a:p>
        </p:txBody>
      </p:sp>
      <p:sp>
        <p:nvSpPr>
          <p:cNvPr id="83" name="Rounded Rectangle 82"/>
          <p:cNvSpPr/>
          <p:nvPr/>
        </p:nvSpPr>
        <p:spPr bwMode="auto">
          <a:xfrm>
            <a:off x="534829" y="5346864"/>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START</a:t>
            </a:r>
          </a:p>
        </p:txBody>
      </p:sp>
      <p:sp>
        <p:nvSpPr>
          <p:cNvPr id="84" name="Rounded Rectangle 83"/>
          <p:cNvSpPr/>
          <p:nvPr/>
        </p:nvSpPr>
        <p:spPr bwMode="auto">
          <a:xfrm>
            <a:off x="534829" y="5761377"/>
            <a:ext cx="1223307" cy="380897"/>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STOP</a:t>
            </a:r>
          </a:p>
        </p:txBody>
      </p:sp>
      <p:sp>
        <p:nvSpPr>
          <p:cNvPr id="85" name="Rounded Rectangle 84"/>
          <p:cNvSpPr/>
          <p:nvPr/>
        </p:nvSpPr>
        <p:spPr bwMode="auto">
          <a:xfrm>
            <a:off x="4450071" y="307439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 CONTROLLER</a:t>
            </a:r>
          </a:p>
        </p:txBody>
      </p:sp>
      <p:sp>
        <p:nvSpPr>
          <p:cNvPr id="86" name="Rounded Rectangle 85"/>
          <p:cNvSpPr/>
          <p:nvPr/>
        </p:nvSpPr>
        <p:spPr bwMode="auto">
          <a:xfrm>
            <a:off x="3169428" y="307439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 CONTROLLER</a:t>
            </a:r>
          </a:p>
        </p:txBody>
      </p:sp>
      <p:sp>
        <p:nvSpPr>
          <p:cNvPr id="87" name="Rounded Rectangle 86"/>
          <p:cNvSpPr/>
          <p:nvPr/>
        </p:nvSpPr>
        <p:spPr bwMode="auto">
          <a:xfrm>
            <a:off x="5724071" y="3074394"/>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CONTROLLER</a:t>
            </a:r>
          </a:p>
        </p:txBody>
      </p:sp>
      <p:sp>
        <p:nvSpPr>
          <p:cNvPr id="90" name="Rounded Rectangle 89"/>
          <p:cNvSpPr/>
          <p:nvPr/>
        </p:nvSpPr>
        <p:spPr bwMode="auto">
          <a:xfrm>
            <a:off x="7391075" y="3074394"/>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INFRA ROLE CONTROLLER</a:t>
            </a:r>
          </a:p>
        </p:txBody>
      </p:sp>
      <p:sp>
        <p:nvSpPr>
          <p:cNvPr id="91" name="Rounded Rectangle 90"/>
          <p:cNvSpPr/>
          <p:nvPr/>
        </p:nvSpPr>
        <p:spPr bwMode="auto">
          <a:xfrm>
            <a:off x="8627529" y="3074394"/>
            <a:ext cx="1116961" cy="685615"/>
          </a:xfrm>
          <a:prstGeom prst="roundRect">
            <a:avLst>
              <a:gd name="adj" fmla="val 8403"/>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HEALTH CONTROLLER</a:t>
            </a:r>
          </a:p>
        </p:txBody>
      </p:sp>
      <p:sp>
        <p:nvSpPr>
          <p:cNvPr id="93" name="Rectangle 92"/>
          <p:cNvSpPr/>
          <p:nvPr/>
        </p:nvSpPr>
        <p:spPr bwMode="auto">
          <a:xfrm>
            <a:off x="430011" y="830981"/>
            <a:ext cx="11569901" cy="903010"/>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ARM LAYER</a:t>
            </a:r>
          </a:p>
        </p:txBody>
      </p:sp>
      <p:sp>
        <p:nvSpPr>
          <p:cNvPr id="94" name="Rectangle 93"/>
          <p:cNvSpPr/>
          <p:nvPr/>
        </p:nvSpPr>
        <p:spPr bwMode="auto">
          <a:xfrm>
            <a:off x="430011" y="2518751"/>
            <a:ext cx="11569901" cy="3778841"/>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INFRASTRUCTURE CONTROL LAYER</a:t>
            </a:r>
          </a:p>
        </p:txBody>
      </p:sp>
      <p:sp>
        <p:nvSpPr>
          <p:cNvPr id="95" name="Rectangle 94"/>
          <p:cNvSpPr/>
          <p:nvPr/>
        </p:nvSpPr>
        <p:spPr bwMode="auto">
          <a:xfrm>
            <a:off x="1944222" y="925701"/>
            <a:ext cx="3885152"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Portal (UX)</a:t>
            </a:r>
          </a:p>
        </p:txBody>
      </p:sp>
      <p:sp>
        <p:nvSpPr>
          <p:cNvPr id="96" name="Flowchart: Magnetic Disk 95"/>
          <p:cNvSpPr/>
          <p:nvPr/>
        </p:nvSpPr>
        <p:spPr bwMode="auto">
          <a:xfrm>
            <a:off x="2095410" y="5093174"/>
            <a:ext cx="1259330" cy="749963"/>
          </a:xfrm>
          <a:prstGeom prst="flowChartMagneticDisk">
            <a:avLst/>
          </a:prstGeom>
          <a:solidFill>
            <a:srgbClr val="002060"/>
          </a:solidFill>
          <a:ln>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Builds</a:t>
            </a:r>
          </a:p>
        </p:txBody>
      </p:sp>
      <p:cxnSp>
        <p:nvCxnSpPr>
          <p:cNvPr id="101" name="Elbow Connector 100"/>
          <p:cNvCxnSpPr>
            <a:stCxn id="75" idx="0"/>
            <a:endCxn id="86" idx="0"/>
          </p:cNvCxnSpPr>
          <p:nvPr/>
        </p:nvCxnSpPr>
        <p:spPr>
          <a:xfrm rot="16200000" flipH="1">
            <a:off x="2261292" y="1555134"/>
            <a:ext cx="414367" cy="2624152"/>
          </a:xfrm>
          <a:prstGeom prst="bentConnector3">
            <a:avLst>
              <a:gd name="adj1" fmla="val -15259"/>
            </a:avLst>
          </a:prstGeom>
          <a:ln>
            <a:solidFill>
              <a:schemeClr val="accent6">
                <a:lumMod val="50000"/>
                <a:lumOff val="50000"/>
              </a:schemeClr>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2" name="Elbow Connector 101"/>
          <p:cNvCxnSpPr>
            <a:stCxn id="75" idx="0"/>
            <a:endCxn id="85" idx="0"/>
          </p:cNvCxnSpPr>
          <p:nvPr/>
        </p:nvCxnSpPr>
        <p:spPr>
          <a:xfrm rot="16200000" flipH="1">
            <a:off x="2901613" y="914813"/>
            <a:ext cx="414367" cy="3904795"/>
          </a:xfrm>
          <a:prstGeom prst="bentConnector3">
            <a:avLst>
              <a:gd name="adj1" fmla="val -19954"/>
            </a:avLst>
          </a:prstGeom>
          <a:ln>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3" name="Elbow Connector 102"/>
          <p:cNvCxnSpPr>
            <a:stCxn id="75" idx="0"/>
            <a:endCxn id="90" idx="0"/>
          </p:cNvCxnSpPr>
          <p:nvPr/>
        </p:nvCxnSpPr>
        <p:spPr>
          <a:xfrm rot="16200000" flipH="1">
            <a:off x="4345794" y="-529368"/>
            <a:ext cx="414367" cy="6793156"/>
          </a:xfrm>
          <a:prstGeom prst="bentConnector3">
            <a:avLst>
              <a:gd name="adj1" fmla="val -15253"/>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4" name="Elbow Connector 103"/>
          <p:cNvCxnSpPr>
            <a:stCxn id="72" idx="2"/>
            <a:endCxn id="86" idx="0"/>
          </p:cNvCxnSpPr>
          <p:nvPr/>
        </p:nvCxnSpPr>
        <p:spPr>
          <a:xfrm rot="16200000" flipH="1">
            <a:off x="2812224" y="2106065"/>
            <a:ext cx="640767" cy="1295889"/>
          </a:xfrm>
          <a:prstGeom prst="bentConnector3">
            <a:avLst>
              <a:gd name="adj1" fmla="val 41081"/>
            </a:avLst>
          </a:prstGeom>
          <a:ln w="28575">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5" name="Elbow Connector 104"/>
          <p:cNvCxnSpPr>
            <a:stCxn id="72" idx="2"/>
            <a:endCxn id="85" idx="0"/>
          </p:cNvCxnSpPr>
          <p:nvPr/>
        </p:nvCxnSpPr>
        <p:spPr>
          <a:xfrm rot="16200000" flipH="1">
            <a:off x="3452546" y="1465744"/>
            <a:ext cx="640767" cy="2576532"/>
          </a:xfrm>
          <a:prstGeom prst="bentConnector3">
            <a:avLst>
              <a:gd name="adj1" fmla="val 57434"/>
            </a:avLst>
          </a:prstGeom>
          <a:ln w="28575">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6" name="Elbow Connector 105"/>
          <p:cNvCxnSpPr>
            <a:stCxn id="72" idx="2"/>
            <a:endCxn id="87" idx="0"/>
          </p:cNvCxnSpPr>
          <p:nvPr/>
        </p:nvCxnSpPr>
        <p:spPr>
          <a:xfrm rot="16200000" flipH="1">
            <a:off x="4063224" y="855065"/>
            <a:ext cx="640767" cy="3797889"/>
          </a:xfrm>
          <a:prstGeom prst="bentConnector3">
            <a:avLst>
              <a:gd name="adj1" fmla="val 72298"/>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a:stCxn id="70" idx="2"/>
            <a:endCxn id="86" idx="0"/>
          </p:cNvCxnSpPr>
          <p:nvPr/>
        </p:nvCxnSpPr>
        <p:spPr>
          <a:xfrm>
            <a:off x="3771583" y="2433627"/>
            <a:ext cx="8969" cy="640767"/>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stCxn id="73" idx="2"/>
            <a:endCxn id="85" idx="0"/>
          </p:cNvCxnSpPr>
          <p:nvPr/>
        </p:nvCxnSpPr>
        <p:spPr>
          <a:xfrm>
            <a:off x="5052227" y="2439541"/>
            <a:ext cx="8968" cy="634853"/>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a:stCxn id="71" idx="2"/>
            <a:endCxn id="87" idx="0"/>
          </p:cNvCxnSpPr>
          <p:nvPr/>
        </p:nvCxnSpPr>
        <p:spPr>
          <a:xfrm>
            <a:off x="6264775" y="2436080"/>
            <a:ext cx="17777" cy="638314"/>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0" name="Flowchart: Magnetic Disk 109"/>
          <p:cNvSpPr/>
          <p:nvPr/>
        </p:nvSpPr>
        <p:spPr bwMode="auto">
          <a:xfrm>
            <a:off x="2083254" y="4313109"/>
            <a:ext cx="1259330" cy="749963"/>
          </a:xfrm>
          <a:prstGeom prst="flowChartMagneticDisk">
            <a:avLst/>
          </a:prstGeom>
          <a:solidFill>
            <a:srgbClr val="002060"/>
          </a:solidFill>
          <a:ln>
            <a:solidFill>
              <a:srgbClr val="FFFF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146264" rIns="182831" bIns="146264"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Workflows</a:t>
            </a:r>
          </a:p>
        </p:txBody>
      </p:sp>
      <p:cxnSp>
        <p:nvCxnSpPr>
          <p:cNvPr id="111" name="Straight Arrow Connector 110"/>
          <p:cNvCxnSpPr>
            <a:stCxn id="75" idx="3"/>
            <a:endCxn id="110" idx="2"/>
          </p:cNvCxnSpPr>
          <p:nvPr/>
        </p:nvCxnSpPr>
        <p:spPr>
          <a:xfrm>
            <a:off x="1844700" y="4450245"/>
            <a:ext cx="238554" cy="237846"/>
          </a:xfrm>
          <a:prstGeom prst="straightConnector1">
            <a:avLst/>
          </a:prstGeom>
          <a:ln w="19050">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75" idx="3"/>
            <a:endCxn id="96" idx="2"/>
          </p:cNvCxnSpPr>
          <p:nvPr/>
        </p:nvCxnSpPr>
        <p:spPr>
          <a:xfrm>
            <a:off x="1844700" y="4450245"/>
            <a:ext cx="250710" cy="1017911"/>
          </a:xfrm>
          <a:prstGeom prst="straightConnector1">
            <a:avLst/>
          </a:prstGeom>
          <a:ln w="19050">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3" name="Rounded Rectangle 112"/>
          <p:cNvSpPr/>
          <p:nvPr/>
        </p:nvSpPr>
        <p:spPr bwMode="auto">
          <a:xfrm>
            <a:off x="6903915" y="2143897"/>
            <a:ext cx="999711" cy="289728"/>
          </a:xfrm>
          <a:prstGeom prst="roundRect">
            <a:avLst/>
          </a:prstGeom>
          <a:solidFill>
            <a:srgbClr val="107C10"/>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HRP</a:t>
            </a:r>
          </a:p>
        </p:txBody>
      </p:sp>
      <p:cxnSp>
        <p:nvCxnSpPr>
          <p:cNvPr id="114" name="Elbow Connector 113"/>
          <p:cNvCxnSpPr>
            <a:stCxn id="113" idx="2"/>
            <a:endCxn id="91" idx="0"/>
          </p:cNvCxnSpPr>
          <p:nvPr/>
        </p:nvCxnSpPr>
        <p:spPr>
          <a:xfrm rot="16200000" flipH="1">
            <a:off x="7974506" y="1862889"/>
            <a:ext cx="640769" cy="1782239"/>
          </a:xfrm>
          <a:prstGeom prst="bentConnector3">
            <a:avLst>
              <a:gd name="adj1" fmla="val 66699"/>
            </a:avLst>
          </a:prstGeom>
          <a:ln w="25400">
            <a:solidFill>
              <a:srgbClr val="107C1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0" name="Rounded Rectangle 73"/>
          <p:cNvSpPr/>
          <p:nvPr/>
        </p:nvSpPr>
        <p:spPr bwMode="auto">
          <a:xfrm>
            <a:off x="9162278" y="2143115"/>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199"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t>
            </a:r>
          </a:p>
        </p:txBody>
      </p:sp>
      <p:sp>
        <p:nvSpPr>
          <p:cNvPr id="51" name="Rounded Rectangle 85"/>
          <p:cNvSpPr/>
          <p:nvPr/>
        </p:nvSpPr>
        <p:spPr bwMode="auto">
          <a:xfrm>
            <a:off x="1890445" y="3063354"/>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PHYSICAL</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NODE</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MANAGEMENT</a:t>
            </a:r>
          </a:p>
        </p:txBody>
      </p:sp>
      <p:cxnSp>
        <p:nvCxnSpPr>
          <p:cNvPr id="52" name="Straight Arrow Connector 51"/>
          <p:cNvCxnSpPr>
            <a:stCxn id="72" idx="2"/>
            <a:endCxn id="51" idx="0"/>
          </p:cNvCxnSpPr>
          <p:nvPr/>
        </p:nvCxnSpPr>
        <p:spPr>
          <a:xfrm>
            <a:off x="2484663" y="2433627"/>
            <a:ext cx="16906" cy="629727"/>
          </a:xfrm>
          <a:prstGeom prst="straightConnector1">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90" idx="2"/>
          </p:cNvCxnSpPr>
          <p:nvPr/>
        </p:nvCxnSpPr>
        <p:spPr>
          <a:xfrm>
            <a:off x="7949556" y="3760009"/>
            <a:ext cx="0" cy="253819"/>
          </a:xfrm>
          <a:prstGeom prst="straightConnector1">
            <a:avLst/>
          </a:prstGeom>
          <a:ln w="28575">
            <a:solidFill>
              <a:schemeClr val="accent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52"/>
          <p:cNvSpPr/>
          <p:nvPr/>
        </p:nvSpPr>
        <p:spPr bwMode="auto">
          <a:xfrm>
            <a:off x="10868022" y="4835851"/>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ADFS</a:t>
            </a:r>
          </a:p>
        </p:txBody>
      </p:sp>
      <p:sp>
        <p:nvSpPr>
          <p:cNvPr id="54" name="Rectangle: Rounded Corners 53"/>
          <p:cNvSpPr/>
          <p:nvPr/>
        </p:nvSpPr>
        <p:spPr bwMode="auto">
          <a:xfrm>
            <a:off x="10869542" y="4374522"/>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DIRECTORY MGMT</a:t>
            </a:r>
          </a:p>
        </p:txBody>
      </p:sp>
      <p:sp>
        <p:nvSpPr>
          <p:cNvPr id="55" name="Rectangle: Rounded Corners 54"/>
          <p:cNvSpPr/>
          <p:nvPr/>
        </p:nvSpPr>
        <p:spPr bwMode="auto">
          <a:xfrm>
            <a:off x="3440647" y="4366060"/>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ACS</a:t>
            </a:r>
          </a:p>
        </p:txBody>
      </p:sp>
      <p:sp>
        <p:nvSpPr>
          <p:cNvPr id="56" name="Rectangle: Rounded Corners 55"/>
          <p:cNvSpPr/>
          <p:nvPr/>
        </p:nvSpPr>
        <p:spPr bwMode="auto">
          <a:xfrm>
            <a:off x="7688103" y="5291688"/>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PHYSICAL NODE MGMT</a:t>
            </a:r>
          </a:p>
        </p:txBody>
      </p:sp>
      <p:sp>
        <p:nvSpPr>
          <p:cNvPr id="57" name="Rectangle: Rounded Corners 56"/>
          <p:cNvSpPr/>
          <p:nvPr/>
        </p:nvSpPr>
        <p:spPr bwMode="auto">
          <a:xfrm>
            <a:off x="4508184" y="4831986"/>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EDGE GATEWAY</a:t>
            </a:r>
          </a:p>
        </p:txBody>
      </p:sp>
      <p:sp>
        <p:nvSpPr>
          <p:cNvPr id="58" name="Rectangle: Rounded Corners 57"/>
          <p:cNvSpPr/>
          <p:nvPr/>
        </p:nvSpPr>
        <p:spPr bwMode="auto">
          <a:xfrm>
            <a:off x="4508184" y="5291688"/>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LB MUX</a:t>
            </a:r>
          </a:p>
        </p:txBody>
      </p:sp>
      <p:sp>
        <p:nvSpPr>
          <p:cNvPr id="59" name="Rectangle: Rounded Corners 58"/>
          <p:cNvSpPr/>
          <p:nvPr/>
        </p:nvSpPr>
        <p:spPr bwMode="auto">
          <a:xfrm>
            <a:off x="8753646" y="5291900"/>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INTERNAL DATA STORE</a:t>
            </a:r>
          </a:p>
        </p:txBody>
      </p:sp>
      <p:sp>
        <p:nvSpPr>
          <p:cNvPr id="60" name="Rectangle: Rounded Corners 59"/>
          <p:cNvSpPr/>
          <p:nvPr/>
        </p:nvSpPr>
        <p:spPr bwMode="auto">
          <a:xfrm>
            <a:off x="9810003" y="4374522"/>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UPDATE MGMT</a:t>
            </a:r>
          </a:p>
        </p:txBody>
      </p:sp>
      <p:sp>
        <p:nvSpPr>
          <p:cNvPr id="61" name="Rectangle: Rounded Corners 60"/>
          <p:cNvSpPr/>
          <p:nvPr/>
        </p:nvSpPr>
        <p:spPr bwMode="auto">
          <a:xfrm>
            <a:off x="10868022" y="5297093"/>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CERTIFICATE MGMT</a:t>
            </a:r>
          </a:p>
        </p:txBody>
      </p:sp>
      <p:sp>
        <p:nvSpPr>
          <p:cNvPr id="62" name="Rectangle 61"/>
          <p:cNvSpPr/>
          <p:nvPr/>
        </p:nvSpPr>
        <p:spPr bwMode="auto">
          <a:xfrm>
            <a:off x="3398837" y="4013828"/>
            <a:ext cx="8534400" cy="2226634"/>
          </a:xfrm>
          <a:prstGeom prst="rect">
            <a:avLst/>
          </a:prstGeom>
          <a:noFill/>
          <a:ln>
            <a:solidFill>
              <a:srgbClr val="505050"/>
            </a:solidFill>
            <a:prstDash val="lg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mj-lt"/>
              <a:ea typeface="+mn-ea"/>
              <a:cs typeface="+mn-cs"/>
            </a:endParaRPr>
          </a:p>
        </p:txBody>
      </p:sp>
      <p:sp>
        <p:nvSpPr>
          <p:cNvPr id="64" name="TextBox 63"/>
          <p:cNvSpPr txBox="1"/>
          <p:nvPr/>
        </p:nvSpPr>
        <p:spPr>
          <a:xfrm>
            <a:off x="9791610" y="3965502"/>
            <a:ext cx="2083876" cy="461665"/>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200" b="0" i="0" u="none" strike="noStrike" kern="1200" cap="none" spc="0" normalizeH="0" baseline="0" noProof="0" dirty="0">
                <a:ln>
                  <a:noFill/>
                </a:ln>
                <a:solidFill>
                  <a:srgbClr val="505050"/>
                </a:solidFill>
                <a:effectLst/>
                <a:uLnTx/>
                <a:uFillTx/>
                <a:latin typeface="+mj-lt"/>
                <a:ea typeface="+mn-ea"/>
                <a:cs typeface="+mn-cs"/>
              </a:rPr>
              <a:t>INFRASTRUCTURE ROLES</a:t>
            </a:r>
          </a:p>
        </p:txBody>
      </p:sp>
      <p:sp>
        <p:nvSpPr>
          <p:cNvPr id="67" name="Rectangle: Rounded Corners 66"/>
          <p:cNvSpPr/>
          <p:nvPr/>
        </p:nvSpPr>
        <p:spPr bwMode="auto">
          <a:xfrm>
            <a:off x="3450565" y="4832463"/>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STORAGE CONTROLLER</a:t>
            </a:r>
          </a:p>
        </p:txBody>
      </p:sp>
      <p:sp>
        <p:nvSpPr>
          <p:cNvPr id="69" name="Rectangle: Rounded Corners 68"/>
          <p:cNvSpPr/>
          <p:nvPr/>
        </p:nvSpPr>
        <p:spPr bwMode="auto">
          <a:xfrm>
            <a:off x="5561711" y="4368454"/>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COMPUTE CONTROLLER</a:t>
            </a:r>
          </a:p>
        </p:txBody>
      </p:sp>
      <p:sp>
        <p:nvSpPr>
          <p:cNvPr id="79" name="Rectangle: Rounded Corners 78"/>
          <p:cNvSpPr/>
          <p:nvPr/>
        </p:nvSpPr>
        <p:spPr bwMode="auto">
          <a:xfrm>
            <a:off x="4503843" y="4368454"/>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NETWORK CONTROLLER</a:t>
            </a:r>
          </a:p>
        </p:txBody>
      </p:sp>
      <p:sp>
        <p:nvSpPr>
          <p:cNvPr id="81" name="Rectangle: Rounded Corners 80"/>
          <p:cNvSpPr/>
          <p:nvPr/>
        </p:nvSpPr>
        <p:spPr bwMode="auto">
          <a:xfrm>
            <a:off x="7688103" y="4370194"/>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INFRA ROLE CONTROLLER</a:t>
            </a:r>
          </a:p>
        </p:txBody>
      </p:sp>
      <p:sp>
        <p:nvSpPr>
          <p:cNvPr id="88" name="Rectangle: Rounded Corners 87"/>
          <p:cNvSpPr/>
          <p:nvPr/>
        </p:nvSpPr>
        <p:spPr bwMode="auto">
          <a:xfrm>
            <a:off x="6624907" y="4368454"/>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HEALTH CONTROLLER</a:t>
            </a:r>
          </a:p>
        </p:txBody>
      </p:sp>
      <p:sp>
        <p:nvSpPr>
          <p:cNvPr id="89" name="Rectangle: Rounded Corners 88"/>
          <p:cNvSpPr/>
          <p:nvPr/>
        </p:nvSpPr>
        <p:spPr bwMode="auto">
          <a:xfrm>
            <a:off x="7688102" y="5751390"/>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INFRA DEPLOYMENT</a:t>
            </a:r>
          </a:p>
        </p:txBody>
      </p:sp>
      <p:sp>
        <p:nvSpPr>
          <p:cNvPr id="92" name="Rectangle: Rounded Corners 91"/>
          <p:cNvSpPr/>
          <p:nvPr/>
        </p:nvSpPr>
        <p:spPr bwMode="auto">
          <a:xfrm>
            <a:off x="8751563" y="4831985"/>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PARTITION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REQ BROKER</a:t>
            </a:r>
          </a:p>
        </p:txBody>
      </p:sp>
      <p:sp>
        <p:nvSpPr>
          <p:cNvPr id="115" name="Rectangle: Rounded Corners 114"/>
          <p:cNvSpPr/>
          <p:nvPr/>
        </p:nvSpPr>
        <p:spPr bwMode="auto">
          <a:xfrm>
            <a:off x="7688103" y="4831986"/>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INFRA MGMT</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CONTROLLER</a:t>
            </a:r>
          </a:p>
        </p:txBody>
      </p:sp>
      <p:sp>
        <p:nvSpPr>
          <p:cNvPr id="116" name="Rectangle: Rounded Corners 115"/>
          <p:cNvSpPr/>
          <p:nvPr/>
        </p:nvSpPr>
        <p:spPr bwMode="auto">
          <a:xfrm>
            <a:off x="8751563" y="4370855"/>
            <a:ext cx="1041147" cy="445753"/>
          </a:xfrm>
          <a:prstGeom prst="roundRect">
            <a:avLst/>
          </a:prstGeom>
          <a:noFill/>
          <a:ln w="3175">
            <a:solidFill>
              <a:schemeClr val="bg1">
                <a:lumMod val="40000"/>
                <a:lumOff val="6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mj-lt"/>
                <a:ea typeface="+mn-ea"/>
                <a:cs typeface="+mn-cs"/>
              </a:rPr>
              <a:t>ARM</a:t>
            </a:r>
          </a:p>
        </p:txBody>
      </p:sp>
      <p:sp>
        <p:nvSpPr>
          <p:cNvPr id="117" name="Rounded Rectangle 96"/>
          <p:cNvSpPr/>
          <p:nvPr/>
        </p:nvSpPr>
        <p:spPr bwMode="auto">
          <a:xfrm>
            <a:off x="4648593" y="6570438"/>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a:t>
            </a:r>
          </a:p>
        </p:txBody>
      </p:sp>
      <p:sp>
        <p:nvSpPr>
          <p:cNvPr id="118" name="Rounded Rectangle 97"/>
          <p:cNvSpPr/>
          <p:nvPr/>
        </p:nvSpPr>
        <p:spPr bwMode="auto">
          <a:xfrm>
            <a:off x="1793485" y="6570437"/>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(SWITCHES)</a:t>
            </a:r>
          </a:p>
        </p:txBody>
      </p:sp>
      <p:sp>
        <p:nvSpPr>
          <p:cNvPr id="119" name="Rounded Rectangle 98"/>
          <p:cNvSpPr/>
          <p:nvPr/>
        </p:nvSpPr>
        <p:spPr bwMode="auto">
          <a:xfrm>
            <a:off x="7503700" y="6574910"/>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a:t>
            </a:r>
          </a:p>
        </p:txBody>
      </p:sp>
      <p:sp>
        <p:nvSpPr>
          <p:cNvPr id="120" name="Rectangle 119"/>
          <p:cNvSpPr/>
          <p:nvPr/>
        </p:nvSpPr>
        <p:spPr bwMode="auto">
          <a:xfrm>
            <a:off x="430011" y="6297593"/>
            <a:ext cx="11569901" cy="628484"/>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HARDWARE LAYER</a:t>
            </a:r>
          </a:p>
        </p:txBody>
      </p:sp>
      <p:sp>
        <p:nvSpPr>
          <p:cNvPr id="97" name="TextBox 96"/>
          <p:cNvSpPr txBox="1"/>
          <p:nvPr/>
        </p:nvSpPr>
        <p:spPr>
          <a:xfrm>
            <a:off x="5571527" y="4837001"/>
            <a:ext cx="2094510" cy="1403461"/>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1" i="0" u="none" strike="noStrike" kern="1200" cap="none" spc="0" normalizeH="0" baseline="0" noProof="0" dirty="0">
                <a:ln>
                  <a:noFill/>
                </a:ln>
                <a:solidFill>
                  <a:srgbClr val="0078D7"/>
                </a:solidFill>
                <a:effectLst/>
                <a:uLnTx/>
                <a:uFillTx/>
                <a:ea typeface="+mn-ea"/>
                <a:cs typeface="+mn-cs"/>
              </a:rPr>
              <a:t>You don’t need to know how to manage or troubleshoot these…</a:t>
            </a:r>
          </a:p>
        </p:txBody>
      </p:sp>
      <p:sp>
        <p:nvSpPr>
          <p:cNvPr id="99" name="Title 1">
            <a:extLst>
              <a:ext uri="{FF2B5EF4-FFF2-40B4-BE49-F238E27FC236}">
                <a16:creationId xmlns:a16="http://schemas.microsoft.com/office/drawing/2014/main" id="{77853FF9-DA5C-409E-92DB-AFCB37F9DCCF}"/>
              </a:ext>
            </a:extLst>
          </p:cNvPr>
          <p:cNvSpPr>
            <a:spLocks noGrp="1"/>
          </p:cNvSpPr>
          <p:nvPr>
            <p:ph type="title"/>
          </p:nvPr>
        </p:nvSpPr>
        <p:spPr>
          <a:xfrm>
            <a:off x="110348" y="-24585"/>
            <a:ext cx="11889564" cy="917575"/>
          </a:xfrm>
        </p:spPr>
        <p:txBody>
          <a:bodyPr/>
          <a:lstStyle/>
          <a:p>
            <a:r>
              <a:rPr lang="en-US" dirty="0">
                <a:solidFill>
                  <a:srgbClr val="505050"/>
                </a:solidFill>
              </a:rPr>
              <a:t>Azure Stack Hub architecture overview</a:t>
            </a:r>
          </a:p>
        </p:txBody>
      </p:sp>
    </p:spTree>
    <p:extLst>
      <p:ext uri="{BB962C8B-B14F-4D97-AF65-F5344CB8AC3E}">
        <p14:creationId xmlns:p14="http://schemas.microsoft.com/office/powerpoint/2010/main" val="3178248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solidFill>
                  <a:srgbClr val="505050"/>
                </a:solidFill>
              </a:rPr>
              <a:t>Azure Stack Hub monitoring architecture overview</a:t>
            </a:r>
          </a:p>
        </p:txBody>
      </p:sp>
      <p:sp>
        <p:nvSpPr>
          <p:cNvPr id="3" name="Rectangle 2"/>
          <p:cNvSpPr/>
          <p:nvPr/>
        </p:nvSpPr>
        <p:spPr>
          <a:xfrm>
            <a:off x="2620990" y="1862159"/>
            <a:ext cx="1416164" cy="720703"/>
          </a:xfrm>
          <a:prstGeom prst="rect">
            <a:avLst/>
          </a:prstGeom>
          <a:solidFill>
            <a:srgbClr val="00B294"/>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mn-ea"/>
                <a:cs typeface="+mn-cs"/>
              </a:rPr>
              <a:t>Health RP</a:t>
            </a:r>
          </a:p>
        </p:txBody>
      </p:sp>
      <p:sp>
        <p:nvSpPr>
          <p:cNvPr id="4" name="Rectangle 3"/>
          <p:cNvSpPr/>
          <p:nvPr/>
        </p:nvSpPr>
        <p:spPr>
          <a:xfrm>
            <a:off x="1732947" y="3262453"/>
            <a:ext cx="3931576" cy="1987409"/>
          </a:xfrm>
          <a:prstGeom prst="rect">
            <a:avLst/>
          </a:prstGeom>
          <a:noFill/>
          <a:ln w="12700" cap="flat" cmpd="sng" algn="ctr">
            <a:solidFill>
              <a:srgbClr val="00BCF2"/>
            </a:solidFill>
            <a:prstDash val="dash"/>
          </a:ln>
          <a:effectLst/>
        </p:spPr>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endParaRPr kumimoji="0" lang="en-US" sz="1399" b="0" i="0" u="none" strike="noStrike" kern="0" cap="none" spc="0" normalizeH="0" baseline="0" noProof="0">
              <a:ln>
                <a:noFill/>
              </a:ln>
              <a:solidFill>
                <a:srgbClr val="FFFFFF"/>
              </a:solidFill>
              <a:effectLst/>
              <a:uLnTx/>
              <a:uFillTx/>
              <a:latin typeface="+mj-lt"/>
              <a:ea typeface="+mn-ea"/>
              <a:cs typeface="+mn-cs"/>
            </a:endParaRPr>
          </a:p>
        </p:txBody>
      </p:sp>
      <p:sp>
        <p:nvSpPr>
          <p:cNvPr id="60" name="Rectangle 59"/>
          <p:cNvSpPr/>
          <p:nvPr/>
        </p:nvSpPr>
        <p:spPr>
          <a:xfrm>
            <a:off x="434401" y="1216766"/>
            <a:ext cx="5230122" cy="375496"/>
          </a:xfrm>
          <a:prstGeom prst="rect">
            <a:avLst/>
          </a:prstGeom>
          <a:solidFill>
            <a:srgbClr val="96969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91427" rIns="182854" bIns="91427"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Segoe UI" pitchFamily="34" charset="0"/>
                <a:cs typeface="Segoe UI" pitchFamily="34" charset="0"/>
              </a:rPr>
              <a:t>Azure Resource Manager (ARM)</a:t>
            </a:r>
          </a:p>
        </p:txBody>
      </p:sp>
      <p:sp>
        <p:nvSpPr>
          <p:cNvPr id="69" name="TextBox 68"/>
          <p:cNvSpPr txBox="1"/>
          <p:nvPr/>
        </p:nvSpPr>
        <p:spPr>
          <a:xfrm>
            <a:off x="4234775" y="1736946"/>
            <a:ext cx="3301844" cy="1384995"/>
          </a:xfrm>
          <a:prstGeom prst="rect">
            <a:avLst/>
          </a:prstGeom>
          <a:noFill/>
        </p:spPr>
        <p:txBody>
          <a:bodyPr wrap="square" lIns="0" tIns="0" rIns="0" bIns="0" rtlCol="0" anchor="t" anchorCtr="0">
            <a:noAutofit/>
          </a:bodyPr>
          <a:lstStyle/>
          <a:p>
            <a:pPr marL="0" marR="0" lvl="0" indent="0" algn="l" defTabSz="914400" rtl="0" eaLnBrk="1" fontAlgn="auto" latinLnBrk="0" hangingPunct="1">
              <a:lnSpc>
                <a:spcPct val="75000"/>
              </a:lnSpc>
              <a:spcBef>
                <a:spcPts val="0"/>
              </a:spcBef>
              <a:spcAft>
                <a:spcPts val="612"/>
              </a:spcAft>
              <a:buClrTx/>
              <a:buSzTx/>
              <a:buFontTx/>
              <a:buNone/>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Exposes</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Health</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Alerts</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Metrics, log, &amp; security audit storage locations</a:t>
            </a:r>
          </a:p>
        </p:txBody>
      </p:sp>
      <p:sp>
        <p:nvSpPr>
          <p:cNvPr id="99" name="Rectangle 98"/>
          <p:cNvSpPr/>
          <p:nvPr/>
        </p:nvSpPr>
        <p:spPr>
          <a:xfrm>
            <a:off x="2278066" y="3401690"/>
            <a:ext cx="1154499" cy="815883"/>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FFFFFF"/>
                </a:solidFill>
                <a:effectLst/>
                <a:uLnTx/>
                <a:uFillTx/>
                <a:latin typeface="+mj-lt"/>
                <a:ea typeface="+mn-ea"/>
                <a:cs typeface="Segoe UI" panose="020B0502040204020203" pitchFamily="34" charset="0"/>
              </a:rPr>
              <a:t>Health Service</a:t>
            </a:r>
          </a:p>
        </p:txBody>
      </p:sp>
      <p:sp>
        <p:nvSpPr>
          <p:cNvPr id="100" name="Rectangle 99"/>
          <p:cNvSpPr/>
          <p:nvPr/>
        </p:nvSpPr>
        <p:spPr>
          <a:xfrm>
            <a:off x="4376823" y="3403217"/>
            <a:ext cx="1166461" cy="807043"/>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t>Alert </a:t>
            </a:r>
            <a:b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br>
            <a: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t>Service</a:t>
            </a:r>
          </a:p>
        </p:txBody>
      </p:sp>
      <p:cxnSp>
        <p:nvCxnSpPr>
          <p:cNvPr id="157" name="Straight Arrow Connector 156"/>
          <p:cNvCxnSpPr>
            <a:stCxn id="3" idx="0"/>
          </p:cNvCxnSpPr>
          <p:nvPr/>
        </p:nvCxnSpPr>
        <p:spPr>
          <a:xfrm flipV="1">
            <a:off x="3329072" y="1603669"/>
            <a:ext cx="0" cy="258490"/>
          </a:xfrm>
          <a:prstGeom prst="straightConnector1">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32917" y="1736946"/>
            <a:ext cx="2683134" cy="707886"/>
          </a:xfrm>
          <a:prstGeom prst="rect">
            <a:avLst/>
          </a:prstGeom>
          <a:noFill/>
        </p:spPr>
        <p:txBody>
          <a:bodyPr wrap="square" lIns="0" tIns="0" rIns="0" bIns="0" rtlCol="0" anchor="t" anchorCtr="0">
            <a:spAutoFit/>
          </a:bodyPr>
          <a:lstStyle/>
          <a:p>
            <a:pPr marL="0" marR="0" lvl="0" indent="0" algn="l" defTabSz="914400" rtl="0" eaLnBrk="1" fontAlgn="auto" latinLnBrk="0" hangingPunct="1">
              <a:lnSpc>
                <a:spcPct val="75000"/>
              </a:lnSpc>
              <a:spcBef>
                <a:spcPts val="0"/>
              </a:spcBef>
              <a:spcAft>
                <a:spcPts val="612"/>
              </a:spcAft>
              <a:buClrTx/>
              <a:buSzTx/>
              <a:buFontTx/>
              <a:buNone/>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Registration for </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Resource Providers</a:t>
            </a:r>
          </a:p>
          <a:p>
            <a:pPr marL="285750" marR="0" lvl="0" indent="-285750" algn="l" defTabSz="914400" rtl="0" eaLnBrk="1" fontAlgn="auto" latinLnBrk="0" hangingPunct="1">
              <a:lnSpc>
                <a:spcPct val="75000"/>
              </a:lnSpc>
              <a:spcBef>
                <a:spcPts val="0"/>
              </a:spcBef>
              <a:spcAft>
                <a:spcPts val="612"/>
              </a:spcAft>
              <a:buClrTx/>
              <a:buSzTx/>
              <a:buFont typeface="Arial" panose="020B0604020202020204" pitchFamily="34" charset="0"/>
              <a:buChar char="•"/>
              <a:tabLst/>
              <a:defRPr/>
            </a:pPr>
            <a:r>
              <a:rPr kumimoji="0" lang="en-US" sz="1600" b="1" i="0" u="none" strike="noStrike" kern="0" cap="none" spc="0" normalizeH="0" baseline="0" noProof="0" dirty="0">
                <a:ln>
                  <a:noFill/>
                </a:ln>
                <a:solidFill>
                  <a:srgbClr val="505050"/>
                </a:solidFill>
                <a:effectLst/>
                <a:uLnTx/>
                <a:uFillTx/>
                <a:latin typeface="+mj-lt"/>
                <a:ea typeface="+mn-ea"/>
                <a:cs typeface="+mn-cs"/>
              </a:rPr>
              <a:t>Infra Services</a:t>
            </a:r>
          </a:p>
        </p:txBody>
      </p:sp>
      <p:cxnSp>
        <p:nvCxnSpPr>
          <p:cNvPr id="25" name="Elbow Connector 24"/>
          <p:cNvCxnSpPr>
            <a:stCxn id="100" idx="2"/>
          </p:cNvCxnSpPr>
          <p:nvPr/>
        </p:nvCxnSpPr>
        <p:spPr>
          <a:xfrm rot="16200000" flipH="1">
            <a:off x="4811324" y="4358990"/>
            <a:ext cx="297710" cy="250"/>
          </a:xfrm>
          <a:prstGeom prst="bentConnector3">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8" name="TextBox 97"/>
          <p:cNvSpPr txBox="1"/>
          <p:nvPr/>
        </p:nvSpPr>
        <p:spPr>
          <a:xfrm>
            <a:off x="5405684" y="5712987"/>
            <a:ext cx="2320652" cy="842025"/>
          </a:xfrm>
          <a:prstGeom prst="rect">
            <a:avLst/>
          </a:prstGeom>
          <a:noFill/>
        </p:spPr>
        <p:txBody>
          <a:bodyPr wrap="square" lIns="0" tIns="0" rIns="0" bIns="0" rtlCol="0">
            <a:spAutoFit/>
          </a:bodyPr>
          <a:lstStyle/>
          <a:p>
            <a:pPr marL="0" marR="0" lvl="0" indent="0" algn="l" defTabSz="914400" rtl="0" eaLnBrk="1" fontAlgn="auto" latinLnBrk="0" hangingPunct="1">
              <a:lnSpc>
                <a:spcPct val="114000"/>
              </a:lnSpc>
              <a:spcBef>
                <a:spcPts val="0"/>
              </a:spcBef>
              <a:spcAft>
                <a:spcPts val="600"/>
              </a:spcAft>
              <a:buClrTx/>
              <a:buSzTx/>
              <a:buFontTx/>
              <a:buNone/>
              <a:tabLst/>
              <a:defRPr/>
            </a:pPr>
            <a:r>
              <a:rPr kumimoji="0" lang="en-US" sz="1200" b="1" i="0" u="none" strike="noStrike" kern="0" cap="none" spc="0" normalizeH="0" baseline="0" noProof="0" dirty="0">
                <a:ln>
                  <a:noFill/>
                </a:ln>
                <a:solidFill>
                  <a:srgbClr val="0078D7"/>
                </a:solidFill>
                <a:effectLst/>
                <a:uLnTx/>
                <a:uFillTx/>
                <a:ea typeface="+mn-ea"/>
                <a:cs typeface="+mn-cs"/>
              </a:rPr>
              <a:t>Alert service </a:t>
            </a:r>
            <a:br>
              <a:rPr lang="en-US" sz="1200" b="1" kern="0" dirty="0">
                <a:solidFill>
                  <a:srgbClr val="0078D7"/>
                </a:solidFill>
              </a:rPr>
            </a:br>
            <a:r>
              <a:rPr kumimoji="0" lang="en-US" sz="1200" b="1" i="0" u="none" strike="noStrike" kern="0" cap="none" spc="0" normalizeH="0" baseline="0" noProof="0" dirty="0">
                <a:ln>
                  <a:noFill/>
                </a:ln>
                <a:solidFill>
                  <a:srgbClr val="0078D7"/>
                </a:solidFill>
                <a:effectLst/>
                <a:uLnTx/>
                <a:uFillTx/>
                <a:ea typeface="+mn-ea"/>
                <a:cs typeface="+mn-cs"/>
              </a:rPr>
              <a:t>generates Alerts </a:t>
            </a:r>
            <a:br>
              <a:rPr kumimoji="0" lang="en-US" sz="1200" b="1" i="0" u="none" strike="noStrike" kern="0" cap="none" spc="0" normalizeH="0" baseline="0" noProof="0" dirty="0">
                <a:ln>
                  <a:noFill/>
                </a:ln>
                <a:solidFill>
                  <a:srgbClr val="0078D7"/>
                </a:solidFill>
                <a:effectLst/>
                <a:uLnTx/>
                <a:uFillTx/>
                <a:ea typeface="+mn-ea"/>
                <a:cs typeface="+mn-cs"/>
              </a:rPr>
            </a:br>
            <a:r>
              <a:rPr kumimoji="0" lang="en-US" sz="1200" b="1" i="0" u="none" strike="noStrike" kern="0" cap="none" spc="0" normalizeH="0" baseline="0" noProof="0" dirty="0">
                <a:ln>
                  <a:noFill/>
                </a:ln>
                <a:solidFill>
                  <a:srgbClr val="0078D7"/>
                </a:solidFill>
                <a:effectLst/>
                <a:uLnTx/>
                <a:uFillTx/>
                <a:ea typeface="+mn-ea"/>
                <a:cs typeface="+mn-cs"/>
              </a:rPr>
              <a:t>based on ETW Events in RP specific storage accounts</a:t>
            </a:r>
          </a:p>
        </p:txBody>
      </p:sp>
      <p:cxnSp>
        <p:nvCxnSpPr>
          <p:cNvPr id="80" name="Elbow Connector 79"/>
          <p:cNvCxnSpPr>
            <a:cxnSpLocks/>
            <a:stCxn id="85" idx="3"/>
            <a:endCxn id="134" idx="3"/>
          </p:cNvCxnSpPr>
          <p:nvPr/>
        </p:nvCxnSpPr>
        <p:spPr>
          <a:xfrm>
            <a:off x="11578279" y="3102148"/>
            <a:ext cx="217233" cy="2925582"/>
          </a:xfrm>
          <a:prstGeom prst="bentConnector3">
            <a:avLst>
              <a:gd name="adj1" fmla="val 205233"/>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2" name="Rectangle 81"/>
          <p:cNvSpPr/>
          <p:nvPr/>
        </p:nvSpPr>
        <p:spPr bwMode="auto">
          <a:xfrm>
            <a:off x="7971086" y="1749205"/>
            <a:ext cx="3607194" cy="441877"/>
          </a:xfrm>
          <a:prstGeom prst="rect">
            <a:avLst/>
          </a:prstGeom>
          <a:noFill/>
          <a:ln w="12700"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1" i="0" u="none" strike="noStrike" kern="0" cap="none" spc="0" normalizeH="0" baseline="0" noProof="0">
                <a:ln>
                  <a:noFill/>
                </a:ln>
                <a:solidFill>
                  <a:srgbClr val="505050"/>
                </a:solidFill>
                <a:effectLst/>
                <a:uLnTx/>
                <a:uFillTx/>
                <a:latin typeface="+mj-lt"/>
                <a:ea typeface="Segoe UI" pitchFamily="34" charset="0"/>
                <a:cs typeface="Segoe UI" pitchFamily="34" charset="0"/>
              </a:rPr>
              <a:t>RP Layer</a:t>
            </a:r>
          </a:p>
        </p:txBody>
      </p:sp>
      <p:sp>
        <p:nvSpPr>
          <p:cNvPr id="83" name="Rectangle 82"/>
          <p:cNvSpPr/>
          <p:nvPr/>
        </p:nvSpPr>
        <p:spPr bwMode="auto">
          <a:xfrm>
            <a:off x="7971085" y="2324887"/>
            <a:ext cx="3607194" cy="428971"/>
          </a:xfrm>
          <a:prstGeom prst="rect">
            <a:avLst/>
          </a:prstGeom>
          <a:noFill/>
          <a:ln w="12700"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1" i="0" u="none" strike="noStrike" kern="0" cap="none" spc="0" normalizeH="0" baseline="0" noProof="0">
                <a:ln>
                  <a:noFill/>
                </a:ln>
                <a:solidFill>
                  <a:srgbClr val="505050"/>
                </a:solidFill>
                <a:effectLst/>
                <a:uLnTx/>
                <a:uFillTx/>
                <a:latin typeface="+mj-lt"/>
                <a:ea typeface="Segoe UI" pitchFamily="34" charset="0"/>
                <a:cs typeface="Segoe UI" pitchFamily="34" charset="0"/>
              </a:rPr>
              <a:t>Fabric Control Layer</a:t>
            </a:r>
          </a:p>
        </p:txBody>
      </p:sp>
      <p:sp>
        <p:nvSpPr>
          <p:cNvPr id="84" name="Rectangle 83"/>
          <p:cNvSpPr/>
          <p:nvPr/>
        </p:nvSpPr>
        <p:spPr bwMode="auto">
          <a:xfrm>
            <a:off x="7971084" y="1212361"/>
            <a:ext cx="3607194" cy="403039"/>
          </a:xfrm>
          <a:prstGeom prst="rect">
            <a:avLst/>
          </a:prstGeom>
          <a:noFill/>
          <a:ln w="12700"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1" i="0" u="none" strike="noStrike" kern="0" cap="none" spc="0" normalizeH="0" baseline="0" noProof="0">
                <a:ln>
                  <a:noFill/>
                </a:ln>
                <a:solidFill>
                  <a:srgbClr val="505050"/>
                </a:solidFill>
                <a:effectLst/>
                <a:uLnTx/>
                <a:uFillTx/>
                <a:latin typeface="+mj-lt"/>
                <a:ea typeface="Segoe UI" pitchFamily="34" charset="0"/>
                <a:cs typeface="Segoe UI" pitchFamily="34" charset="0"/>
              </a:rPr>
              <a:t>ARM / Portal Layer</a:t>
            </a:r>
          </a:p>
        </p:txBody>
      </p:sp>
      <p:sp>
        <p:nvSpPr>
          <p:cNvPr id="85" name="Rectangle 84"/>
          <p:cNvSpPr/>
          <p:nvPr/>
        </p:nvSpPr>
        <p:spPr bwMode="auto">
          <a:xfrm>
            <a:off x="7971084" y="2887662"/>
            <a:ext cx="3607195" cy="428971"/>
          </a:xfrm>
          <a:prstGeom prst="rect">
            <a:avLst/>
          </a:prstGeom>
          <a:noFill/>
          <a:ln w="12700"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800" b="1"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OS / Physical Infra layer</a:t>
            </a:r>
          </a:p>
        </p:txBody>
      </p:sp>
      <p:cxnSp>
        <p:nvCxnSpPr>
          <p:cNvPr id="86" name="Elbow Connector 85"/>
          <p:cNvCxnSpPr>
            <a:cxnSpLocks/>
            <a:stCxn id="83" idx="3"/>
            <a:endCxn id="134" idx="3"/>
          </p:cNvCxnSpPr>
          <p:nvPr/>
        </p:nvCxnSpPr>
        <p:spPr>
          <a:xfrm>
            <a:off x="11578279" y="2539373"/>
            <a:ext cx="217233" cy="3488357"/>
          </a:xfrm>
          <a:prstGeom prst="bentConnector3">
            <a:avLst>
              <a:gd name="adj1" fmla="val 205233"/>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7" name="Elbow Connector 86"/>
          <p:cNvCxnSpPr>
            <a:cxnSpLocks/>
            <a:stCxn id="82" idx="3"/>
            <a:endCxn id="134" idx="3"/>
          </p:cNvCxnSpPr>
          <p:nvPr/>
        </p:nvCxnSpPr>
        <p:spPr>
          <a:xfrm>
            <a:off x="11578280" y="1970144"/>
            <a:ext cx="217232" cy="4057586"/>
          </a:xfrm>
          <a:prstGeom prst="bentConnector3">
            <a:avLst>
              <a:gd name="adj1" fmla="val 205233"/>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8" name="Elbow Connector 87"/>
          <p:cNvCxnSpPr>
            <a:cxnSpLocks/>
            <a:stCxn id="84" idx="3"/>
            <a:endCxn id="134" idx="3"/>
          </p:cNvCxnSpPr>
          <p:nvPr/>
        </p:nvCxnSpPr>
        <p:spPr>
          <a:xfrm>
            <a:off x="11578278" y="1413881"/>
            <a:ext cx="217234" cy="4613849"/>
          </a:xfrm>
          <a:prstGeom prst="bentConnector3">
            <a:avLst>
              <a:gd name="adj1" fmla="val 205232"/>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7983981" y="3526578"/>
            <a:ext cx="3581400" cy="1858970"/>
          </a:xfrm>
          <a:prstGeom prst="rect">
            <a:avLst/>
          </a:prstGeom>
          <a:noFill/>
        </p:spPr>
        <p:txBody>
          <a:bodyPr wrap="square" lIns="0" tIns="0" rIns="0" bIns="0"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Azure Monitoring Agent (MA) collects the following for all Azure Stack Hub SW components:</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ETW Events</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Metrics</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Logs</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400" b="1" i="0" u="none" strike="noStrike" kern="0" cap="none" spc="0" normalizeH="0" baseline="0" noProof="0" dirty="0">
                <a:ln>
                  <a:noFill/>
                </a:ln>
                <a:solidFill>
                  <a:srgbClr val="505050"/>
                </a:solidFill>
                <a:effectLst/>
                <a:uLnTx/>
                <a:uFillTx/>
                <a:latin typeface="+mj-lt"/>
                <a:ea typeface="+mn-ea"/>
                <a:cs typeface="+mn-cs"/>
              </a:rPr>
              <a:t>All data written to RP-specific Storage account with specific containers as shown below</a:t>
            </a:r>
          </a:p>
        </p:txBody>
      </p:sp>
      <p:cxnSp>
        <p:nvCxnSpPr>
          <p:cNvPr id="35" name="Elbow Connector 34"/>
          <p:cNvCxnSpPr>
            <a:cxnSpLocks/>
            <a:stCxn id="100" idx="3"/>
            <a:endCxn id="134" idx="1"/>
          </p:cNvCxnSpPr>
          <p:nvPr/>
        </p:nvCxnSpPr>
        <p:spPr>
          <a:xfrm>
            <a:off x="5543284" y="3806739"/>
            <a:ext cx="2320652" cy="2220991"/>
          </a:xfrm>
          <a:prstGeom prst="bentConnector3">
            <a:avLst>
              <a:gd name="adj1" fmla="val 50000"/>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432917" y="3262453"/>
            <a:ext cx="1178791" cy="823044"/>
          </a:xfrm>
          <a:prstGeom prst="rect">
            <a:avLst/>
          </a:prstGeom>
          <a:noFill/>
          <a:ln w="12700" cap="flat" cmpd="sng" algn="ctr">
            <a:solidFill>
              <a:srgbClr val="00BCF2"/>
            </a:solidFill>
            <a:prstDash val="dash"/>
          </a:ln>
          <a:effectLst/>
        </p:spPr>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accent2">
                    <a:lumMod val="60000"/>
                    <a:lumOff val="40000"/>
                  </a:schemeClr>
                </a:solidFill>
                <a:effectLst/>
                <a:uLnTx/>
                <a:uFillTx/>
                <a:latin typeface="+mj-lt"/>
                <a:ea typeface="+mn-ea"/>
                <a:cs typeface="+mn-cs"/>
              </a:rPr>
              <a:t>Service Fabric Ring</a:t>
            </a:r>
          </a:p>
        </p:txBody>
      </p:sp>
      <p:sp>
        <p:nvSpPr>
          <p:cNvPr id="18" name="Rectangle 17"/>
          <p:cNvSpPr/>
          <p:nvPr/>
        </p:nvSpPr>
        <p:spPr bwMode="auto">
          <a:xfrm>
            <a:off x="2484079" y="4522899"/>
            <a:ext cx="1754646" cy="526560"/>
          </a:xfrm>
          <a:prstGeom prst="rect">
            <a:avLst/>
          </a:prstGeom>
          <a:solidFill>
            <a:srgbClr val="00B3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mj-lt"/>
                <a:ea typeface="Segoe UI" pitchFamily="34" charset="0"/>
                <a:cs typeface="Segoe UI" pitchFamily="34" charset="0"/>
              </a:rPr>
              <a:t>Registration Data</a:t>
            </a:r>
          </a:p>
        </p:txBody>
      </p:sp>
      <p:sp>
        <p:nvSpPr>
          <p:cNvPr id="58" name="Rectangle 57"/>
          <p:cNvSpPr/>
          <p:nvPr/>
        </p:nvSpPr>
        <p:spPr bwMode="auto">
          <a:xfrm>
            <a:off x="4376823" y="4521288"/>
            <a:ext cx="1166461" cy="526560"/>
          </a:xfrm>
          <a:prstGeom prst="rect">
            <a:avLst/>
          </a:prstGeom>
          <a:solidFill>
            <a:srgbClr val="00B3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mj-lt"/>
                <a:ea typeface="Segoe UI" pitchFamily="34" charset="0"/>
                <a:cs typeface="Segoe UI" pitchFamily="34" charset="0"/>
              </a:rPr>
              <a:t>Alert Data</a:t>
            </a:r>
          </a:p>
        </p:txBody>
      </p:sp>
      <p:cxnSp>
        <p:nvCxnSpPr>
          <p:cNvPr id="32" name="Elbow Connector 31"/>
          <p:cNvCxnSpPr>
            <a:cxnSpLocks/>
            <a:stCxn id="3" idx="2"/>
          </p:cNvCxnSpPr>
          <p:nvPr/>
        </p:nvCxnSpPr>
        <p:spPr>
          <a:xfrm rot="5400000">
            <a:off x="2461146" y="2535290"/>
            <a:ext cx="820355" cy="915499"/>
          </a:xfrm>
          <a:prstGeom prst="bentConnector3">
            <a:avLst>
              <a:gd name="adj1" fmla="val 50000"/>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3" idx="2"/>
            <a:endCxn id="100" idx="0"/>
          </p:cNvCxnSpPr>
          <p:nvPr/>
        </p:nvCxnSpPr>
        <p:spPr>
          <a:xfrm rot="16200000" flipH="1">
            <a:off x="3734386" y="2177548"/>
            <a:ext cx="820355" cy="1630982"/>
          </a:xfrm>
          <a:prstGeom prst="bentConnector3">
            <a:avLst>
              <a:gd name="adj1" fmla="val 63719"/>
            </a:avLst>
          </a:prstGeom>
          <a:ln w="25400">
            <a:solidFill>
              <a:schemeClr val="bg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8" name="Elbow Connector 117"/>
          <p:cNvCxnSpPr/>
          <p:nvPr/>
        </p:nvCxnSpPr>
        <p:spPr>
          <a:xfrm rot="16200000" flipH="1">
            <a:off x="2792656" y="4376578"/>
            <a:ext cx="297710" cy="251"/>
          </a:xfrm>
          <a:prstGeom prst="bentConnector3">
            <a:avLst/>
          </a:prstGeom>
          <a:ln w="254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2" name="Rectangle 131"/>
          <p:cNvSpPr/>
          <p:nvPr/>
        </p:nvSpPr>
        <p:spPr bwMode="auto">
          <a:xfrm>
            <a:off x="9871989" y="6035135"/>
            <a:ext cx="876535"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300" b="1" i="0" u="none" strike="noStrike" kern="0" cap="none" spc="0" normalizeH="0" baseline="0" noProof="0" dirty="0">
                <a:ln>
                  <a:noFill/>
                </a:ln>
                <a:solidFill>
                  <a:srgbClr val="FFFFFF"/>
                </a:solidFill>
                <a:effectLst/>
                <a:uLnTx/>
                <a:uFillTx/>
                <a:latin typeface="+mj-lt"/>
                <a:ea typeface="+mn-ea"/>
                <a:cs typeface="Segoe UI" panose="020B0502040204020203" pitchFamily="34" charset="0"/>
              </a:rPr>
              <a:t>Security Container</a:t>
            </a:r>
          </a:p>
        </p:txBody>
      </p:sp>
      <p:grpSp>
        <p:nvGrpSpPr>
          <p:cNvPr id="142" name="Group 141"/>
          <p:cNvGrpSpPr/>
          <p:nvPr/>
        </p:nvGrpSpPr>
        <p:grpSpPr>
          <a:xfrm>
            <a:off x="7971083" y="5476940"/>
            <a:ext cx="3773657" cy="1084755"/>
            <a:chOff x="7971083" y="5413010"/>
            <a:chExt cx="3612733" cy="1084755"/>
          </a:xfrm>
          <a:solidFill>
            <a:schemeClr val="tx1">
              <a:lumMod val="40000"/>
              <a:lumOff val="60000"/>
            </a:schemeClr>
          </a:solidFill>
        </p:grpSpPr>
        <p:sp>
          <p:nvSpPr>
            <p:cNvPr id="129" name="Rectangle 128"/>
            <p:cNvSpPr/>
            <p:nvPr/>
          </p:nvSpPr>
          <p:spPr bwMode="auto">
            <a:xfrm>
              <a:off x="7971083" y="5413010"/>
              <a:ext cx="3607195"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FFFFFF"/>
                  </a:solidFill>
                  <a:effectLst/>
                  <a:uLnTx/>
                  <a:uFillTx/>
                  <a:latin typeface="+mj-lt"/>
                  <a:ea typeface="+mn-ea"/>
                  <a:cs typeface="Segoe UI" panose="020B0502040204020203" pitchFamily="34" charset="0"/>
                </a:rPr>
                <a:t>Resource Provider’s Storage Account</a:t>
              </a:r>
            </a:p>
          </p:txBody>
        </p:sp>
        <p:sp>
          <p:nvSpPr>
            <p:cNvPr id="130" name="Rectangle 129"/>
            <p:cNvSpPr/>
            <p:nvPr/>
          </p:nvSpPr>
          <p:spPr bwMode="auto">
            <a:xfrm>
              <a:off x="7971083" y="5971205"/>
              <a:ext cx="876535"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t>Fault Container</a:t>
              </a:r>
            </a:p>
          </p:txBody>
        </p:sp>
        <p:sp>
          <p:nvSpPr>
            <p:cNvPr id="131" name="Rectangle 130"/>
            <p:cNvSpPr/>
            <p:nvPr/>
          </p:nvSpPr>
          <p:spPr bwMode="auto">
            <a:xfrm>
              <a:off x="8881005" y="5971205"/>
              <a:ext cx="876535"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a:ln>
                    <a:noFill/>
                  </a:ln>
                  <a:solidFill>
                    <a:srgbClr val="FFFFFF"/>
                  </a:solidFill>
                  <a:effectLst/>
                  <a:uLnTx/>
                  <a:uFillTx/>
                  <a:latin typeface="+mj-lt"/>
                  <a:ea typeface="+mn-ea"/>
                  <a:cs typeface="Segoe UI" panose="020B0502040204020203" pitchFamily="34" charset="0"/>
                </a:rPr>
                <a:t>Metric Container</a:t>
              </a:r>
            </a:p>
          </p:txBody>
        </p:sp>
        <p:sp>
          <p:nvSpPr>
            <p:cNvPr id="133" name="Rectangle 132"/>
            <p:cNvSpPr/>
            <p:nvPr/>
          </p:nvSpPr>
          <p:spPr bwMode="auto">
            <a:xfrm>
              <a:off x="10647836" y="5971205"/>
              <a:ext cx="935980" cy="526560"/>
            </a:xfrm>
            <a:prstGeom prst="rect">
              <a:avLst/>
            </a:prstGeom>
            <a:solidFill>
              <a:schemeClr val="tx2">
                <a:lumMod val="50000"/>
              </a:schemeClr>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FFFFFF"/>
                  </a:solidFill>
                  <a:effectLst/>
                  <a:uLnTx/>
                  <a:uFillTx/>
                  <a:latin typeface="+mj-lt"/>
                  <a:ea typeface="+mn-ea"/>
                  <a:cs typeface="Segoe UI" panose="020B0502040204020203" pitchFamily="34" charset="0"/>
                </a:rPr>
                <a:t>Diagnostic Container</a:t>
              </a:r>
            </a:p>
          </p:txBody>
        </p:sp>
      </p:grpSp>
      <p:sp>
        <p:nvSpPr>
          <p:cNvPr id="134" name="Rectangle 133"/>
          <p:cNvSpPr/>
          <p:nvPr/>
        </p:nvSpPr>
        <p:spPr>
          <a:xfrm>
            <a:off x="7863936" y="5357797"/>
            <a:ext cx="3931576" cy="1339865"/>
          </a:xfrm>
          <a:prstGeom prst="rect">
            <a:avLst/>
          </a:prstGeom>
          <a:noFill/>
          <a:ln w="12700" cap="flat" cmpd="sng" algn="ctr">
            <a:solidFill>
              <a:schemeClr val="bg1"/>
            </a:solidFill>
            <a:prstDash val="dash"/>
          </a:ln>
          <a:effectLst/>
        </p:spPr>
        <p:txBody>
          <a:bodyPr rtlCol="0" anchor="ctr"/>
          <a:lstStyle/>
          <a:p>
            <a:pPr marL="0" marR="0" lvl="0" indent="0" algn="ctr" defTabSz="685607" rtl="0" eaLnBrk="1" fontAlgn="auto" latinLnBrk="0" hangingPunct="1">
              <a:lnSpc>
                <a:spcPct val="100000"/>
              </a:lnSpc>
              <a:spcBef>
                <a:spcPts val="0"/>
              </a:spcBef>
              <a:spcAft>
                <a:spcPts val="0"/>
              </a:spcAft>
              <a:buClrTx/>
              <a:buSzTx/>
              <a:buFontTx/>
              <a:buNone/>
              <a:tabLst/>
              <a:defRPr/>
            </a:pPr>
            <a:endParaRPr kumimoji="0" lang="en-US" sz="1399" b="0" i="0" u="none" strike="noStrike" kern="0" cap="none" spc="0" normalizeH="0" baseline="0" noProof="0">
              <a:ln>
                <a:noFill/>
              </a:ln>
              <a:solidFill>
                <a:srgbClr val="FFFFFF"/>
              </a:solidFill>
              <a:effectLst/>
              <a:uLnTx/>
              <a:uFillTx/>
              <a:latin typeface="+mj-lt"/>
              <a:ea typeface="+mn-ea"/>
              <a:cs typeface="+mn-cs"/>
            </a:endParaRPr>
          </a:p>
        </p:txBody>
      </p:sp>
      <p:sp>
        <p:nvSpPr>
          <p:cNvPr id="46" name="TextBox 45"/>
          <p:cNvSpPr txBox="1"/>
          <p:nvPr/>
        </p:nvSpPr>
        <p:spPr>
          <a:xfrm>
            <a:off x="82521" y="5403685"/>
            <a:ext cx="3372984" cy="1292662"/>
          </a:xfrm>
          <a:prstGeom prst="rect">
            <a:avLst/>
          </a:prstGeom>
          <a:noFill/>
          <a:ln w="12700">
            <a:noFill/>
          </a:ln>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b="1" i="1" u="none" strike="noStrike" kern="1200" cap="none" spc="0" normalizeH="0" baseline="0" noProof="0" dirty="0">
                <a:ln>
                  <a:noFill/>
                </a:ln>
                <a:solidFill>
                  <a:srgbClr val="0078D7"/>
                </a:solidFill>
                <a:effectLst/>
                <a:uLnTx/>
                <a:uFillTx/>
                <a:ea typeface="+mn-ea"/>
                <a:cs typeface="+mn-cs"/>
              </a:rPr>
              <a:t>Key concept </a:t>
            </a:r>
            <a:r>
              <a:rPr kumimoji="0" lang="en-US" b="1" i="0" u="none" strike="noStrike" kern="1200" cap="none" spc="0" normalizeH="0" baseline="0" noProof="0" dirty="0">
                <a:ln>
                  <a:noFill/>
                </a:ln>
                <a:solidFill>
                  <a:srgbClr val="0078D7"/>
                </a:solidFill>
                <a:effectLst/>
                <a:uLnTx/>
                <a:uFillTx/>
                <a:ea typeface="+mn-ea"/>
                <a:cs typeface="+mn-cs"/>
              </a:rPr>
              <a:t>– monitoring information is placed into a storage account within Azure Stack Hub</a:t>
            </a:r>
          </a:p>
        </p:txBody>
      </p:sp>
    </p:spTree>
    <p:extLst>
      <p:ext uri="{BB962C8B-B14F-4D97-AF65-F5344CB8AC3E}">
        <p14:creationId xmlns:p14="http://schemas.microsoft.com/office/powerpoint/2010/main" val="978763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4811" y="103883"/>
            <a:ext cx="11889564" cy="917575"/>
          </a:xfrm>
        </p:spPr>
        <p:txBody>
          <a:bodyPr/>
          <a:lstStyle/>
          <a:p>
            <a:r>
              <a:rPr lang="en-US" dirty="0">
                <a:solidFill>
                  <a:srgbClr val="505050"/>
                </a:solidFill>
              </a:rPr>
              <a:t>FRP call flow example – Allocate a VM</a:t>
            </a:r>
          </a:p>
        </p:txBody>
      </p:sp>
      <p:sp>
        <p:nvSpPr>
          <p:cNvPr id="63" name="Rectangle 62"/>
          <p:cNvSpPr/>
          <p:nvPr/>
        </p:nvSpPr>
        <p:spPr bwMode="auto">
          <a:xfrm>
            <a:off x="5967978" y="925701"/>
            <a:ext cx="4194010"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Templates/PowerShell/CLI, SDK, etc.</a:t>
            </a:r>
          </a:p>
        </p:txBody>
      </p:sp>
      <p:sp>
        <p:nvSpPr>
          <p:cNvPr id="65" name="Rectangle 64"/>
          <p:cNvSpPr/>
          <p:nvPr/>
        </p:nvSpPr>
        <p:spPr bwMode="auto">
          <a:xfrm>
            <a:off x="1944221" y="1368586"/>
            <a:ext cx="8217767" cy="3002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Resource Manager (ARM)</a:t>
            </a:r>
          </a:p>
        </p:txBody>
      </p:sp>
      <p:sp>
        <p:nvSpPr>
          <p:cNvPr id="66" name="Rectangle 65"/>
          <p:cNvSpPr/>
          <p:nvPr/>
        </p:nvSpPr>
        <p:spPr bwMode="auto">
          <a:xfrm>
            <a:off x="430011" y="1735474"/>
            <a:ext cx="11569901" cy="791898"/>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RP LAYER</a:t>
            </a:r>
          </a:p>
        </p:txBody>
      </p:sp>
      <p:sp>
        <p:nvSpPr>
          <p:cNvPr id="68" name="Rounded Rectangle 67"/>
          <p:cNvSpPr/>
          <p:nvPr/>
        </p:nvSpPr>
        <p:spPr bwMode="auto">
          <a:xfrm>
            <a:off x="1944223" y="1831091"/>
            <a:ext cx="8217766" cy="269283"/>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PARTITION REQUEST BROKER</a:t>
            </a:r>
          </a:p>
        </p:txBody>
      </p:sp>
      <p:sp>
        <p:nvSpPr>
          <p:cNvPr id="70" name="Rounded Rectangle 69"/>
          <p:cNvSpPr/>
          <p:nvPr/>
        </p:nvSpPr>
        <p:spPr bwMode="auto">
          <a:xfrm>
            <a:off x="3271727" y="214389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SRP</a:t>
            </a:r>
          </a:p>
        </p:txBody>
      </p:sp>
      <p:sp>
        <p:nvSpPr>
          <p:cNvPr id="71" name="Rounded Rectangle 70"/>
          <p:cNvSpPr/>
          <p:nvPr/>
        </p:nvSpPr>
        <p:spPr bwMode="auto">
          <a:xfrm>
            <a:off x="5764919" y="2146352"/>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NRP</a:t>
            </a:r>
          </a:p>
        </p:txBody>
      </p:sp>
      <p:sp>
        <p:nvSpPr>
          <p:cNvPr id="72" name="Rounded Rectangle 71"/>
          <p:cNvSpPr/>
          <p:nvPr/>
        </p:nvSpPr>
        <p:spPr bwMode="auto">
          <a:xfrm>
            <a:off x="1984807" y="2143899"/>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FRP</a:t>
            </a:r>
          </a:p>
        </p:txBody>
      </p:sp>
      <p:sp>
        <p:nvSpPr>
          <p:cNvPr id="73" name="Rounded Rectangle 72"/>
          <p:cNvSpPr/>
          <p:nvPr/>
        </p:nvSpPr>
        <p:spPr bwMode="auto">
          <a:xfrm>
            <a:off x="4552371" y="2149813"/>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CRP</a:t>
            </a:r>
          </a:p>
        </p:txBody>
      </p:sp>
      <p:sp>
        <p:nvSpPr>
          <p:cNvPr id="74" name="Rounded Rectangle 73"/>
          <p:cNvSpPr/>
          <p:nvPr/>
        </p:nvSpPr>
        <p:spPr bwMode="auto">
          <a:xfrm>
            <a:off x="8027941" y="2143899"/>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URP</a:t>
            </a:r>
          </a:p>
        </p:txBody>
      </p:sp>
      <p:sp>
        <p:nvSpPr>
          <p:cNvPr id="85" name="Rounded Rectangle 84"/>
          <p:cNvSpPr/>
          <p:nvPr/>
        </p:nvSpPr>
        <p:spPr bwMode="auto">
          <a:xfrm>
            <a:off x="4441224" y="3573647"/>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 CONTROLLER</a:t>
            </a:r>
          </a:p>
        </p:txBody>
      </p:sp>
      <p:sp>
        <p:nvSpPr>
          <p:cNvPr id="86" name="Rounded Rectangle 85"/>
          <p:cNvSpPr/>
          <p:nvPr/>
        </p:nvSpPr>
        <p:spPr bwMode="auto">
          <a:xfrm>
            <a:off x="3160581" y="3573647"/>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 CONTROLLER</a:t>
            </a:r>
          </a:p>
        </p:txBody>
      </p:sp>
      <p:sp>
        <p:nvSpPr>
          <p:cNvPr id="87" name="Rounded Rectangle 86"/>
          <p:cNvSpPr/>
          <p:nvPr/>
        </p:nvSpPr>
        <p:spPr bwMode="auto">
          <a:xfrm>
            <a:off x="5715224" y="3573647"/>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CONTROLLER</a:t>
            </a:r>
          </a:p>
        </p:txBody>
      </p:sp>
      <p:sp>
        <p:nvSpPr>
          <p:cNvPr id="90" name="Rounded Rectangle 89"/>
          <p:cNvSpPr/>
          <p:nvPr/>
        </p:nvSpPr>
        <p:spPr bwMode="auto">
          <a:xfrm>
            <a:off x="7382228" y="3573647"/>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INFRA ROLE CONTROLLER</a:t>
            </a:r>
          </a:p>
        </p:txBody>
      </p:sp>
      <p:sp>
        <p:nvSpPr>
          <p:cNvPr id="91" name="Rounded Rectangle 90"/>
          <p:cNvSpPr/>
          <p:nvPr/>
        </p:nvSpPr>
        <p:spPr bwMode="auto">
          <a:xfrm>
            <a:off x="8618682" y="3573647"/>
            <a:ext cx="1116961"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HEALTH CONTROLLER</a:t>
            </a:r>
          </a:p>
        </p:txBody>
      </p:sp>
      <p:sp>
        <p:nvSpPr>
          <p:cNvPr id="93" name="Rectangle 92"/>
          <p:cNvSpPr/>
          <p:nvPr/>
        </p:nvSpPr>
        <p:spPr bwMode="auto">
          <a:xfrm>
            <a:off x="430011" y="830981"/>
            <a:ext cx="11569901" cy="903010"/>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ARM LAYER</a:t>
            </a:r>
          </a:p>
        </p:txBody>
      </p:sp>
      <p:sp>
        <p:nvSpPr>
          <p:cNvPr id="94" name="Rectangle 93"/>
          <p:cNvSpPr/>
          <p:nvPr/>
        </p:nvSpPr>
        <p:spPr bwMode="auto">
          <a:xfrm>
            <a:off x="430011" y="2518751"/>
            <a:ext cx="11569901" cy="3778841"/>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INFRASTRUCTURE CONTROL LAYER</a:t>
            </a:r>
          </a:p>
        </p:txBody>
      </p:sp>
      <p:sp>
        <p:nvSpPr>
          <p:cNvPr id="95" name="Rectangle 94"/>
          <p:cNvSpPr/>
          <p:nvPr/>
        </p:nvSpPr>
        <p:spPr bwMode="auto">
          <a:xfrm>
            <a:off x="1944222" y="925701"/>
            <a:ext cx="3885152" cy="37056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91415" rIns="182831" bIns="91415"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Azure Portal (UX)</a:t>
            </a:r>
          </a:p>
        </p:txBody>
      </p:sp>
      <p:sp>
        <p:nvSpPr>
          <p:cNvPr id="97" name="Rounded Rectangle 96"/>
          <p:cNvSpPr/>
          <p:nvPr/>
        </p:nvSpPr>
        <p:spPr bwMode="auto">
          <a:xfrm>
            <a:off x="4648593" y="6570438"/>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COMPUTE</a:t>
            </a:r>
          </a:p>
        </p:txBody>
      </p:sp>
      <p:sp>
        <p:nvSpPr>
          <p:cNvPr id="98" name="Rounded Rectangle 97"/>
          <p:cNvSpPr/>
          <p:nvPr/>
        </p:nvSpPr>
        <p:spPr bwMode="auto">
          <a:xfrm>
            <a:off x="1793485" y="6570437"/>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NETWORK (SWITCHES)</a:t>
            </a:r>
          </a:p>
        </p:txBody>
      </p:sp>
      <p:sp>
        <p:nvSpPr>
          <p:cNvPr id="99" name="Rounded Rectangle 98"/>
          <p:cNvSpPr/>
          <p:nvPr/>
        </p:nvSpPr>
        <p:spPr bwMode="auto">
          <a:xfrm>
            <a:off x="7503700" y="6574910"/>
            <a:ext cx="2742460" cy="305148"/>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STORAGE</a:t>
            </a:r>
          </a:p>
        </p:txBody>
      </p:sp>
      <p:sp>
        <p:nvSpPr>
          <p:cNvPr id="100" name="Rectangle 99"/>
          <p:cNvSpPr/>
          <p:nvPr/>
        </p:nvSpPr>
        <p:spPr bwMode="auto">
          <a:xfrm>
            <a:off x="430011" y="6297593"/>
            <a:ext cx="11569901" cy="628484"/>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505050"/>
                </a:solidFill>
                <a:effectLst/>
                <a:uLnTx/>
                <a:uFillTx/>
                <a:latin typeface="+mj-lt"/>
                <a:ea typeface="Segoe UI" pitchFamily="34" charset="0"/>
                <a:cs typeface="Segoe UI" pitchFamily="34" charset="0"/>
              </a:rPr>
              <a:t>HARDWARE LAYER</a:t>
            </a:r>
          </a:p>
        </p:txBody>
      </p:sp>
      <p:sp>
        <p:nvSpPr>
          <p:cNvPr id="113" name="Rounded Rectangle 112"/>
          <p:cNvSpPr/>
          <p:nvPr/>
        </p:nvSpPr>
        <p:spPr bwMode="auto">
          <a:xfrm>
            <a:off x="6903915" y="2143897"/>
            <a:ext cx="999711" cy="289728"/>
          </a:xfrm>
          <a:prstGeom prst="roundRect">
            <a:avLst/>
          </a:prstGeom>
          <a:solidFill>
            <a:srgbClr val="0078D7"/>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HRP</a:t>
            </a:r>
          </a:p>
        </p:txBody>
      </p:sp>
      <p:sp>
        <p:nvSpPr>
          <p:cNvPr id="50" name="Rounded Rectangle 73"/>
          <p:cNvSpPr/>
          <p:nvPr/>
        </p:nvSpPr>
        <p:spPr bwMode="auto">
          <a:xfrm>
            <a:off x="9162278" y="2143115"/>
            <a:ext cx="999711" cy="289728"/>
          </a:xfrm>
          <a:prstGeom prst="roundRect">
            <a:avLst/>
          </a:prstGeom>
          <a:solidFill>
            <a:srgbClr val="0078D7"/>
          </a:solidFill>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199"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a:t>
            </a:r>
          </a:p>
        </p:txBody>
      </p:sp>
      <p:sp>
        <p:nvSpPr>
          <p:cNvPr id="51" name="Rounded Rectangle 85"/>
          <p:cNvSpPr/>
          <p:nvPr/>
        </p:nvSpPr>
        <p:spPr bwMode="auto">
          <a:xfrm>
            <a:off x="1881598" y="3562607"/>
            <a:ext cx="1222247" cy="685615"/>
          </a:xfrm>
          <a:prstGeom prst="roundRect">
            <a:avLst>
              <a:gd name="adj" fmla="val 8403"/>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PHYSICAL</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NODE</a:t>
            </a:r>
          </a:p>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MANAGEMENT</a:t>
            </a:r>
          </a:p>
        </p:txBody>
      </p:sp>
      <p:cxnSp>
        <p:nvCxnSpPr>
          <p:cNvPr id="13" name="Connector: Elbow 12"/>
          <p:cNvCxnSpPr>
            <a:stCxn id="72" idx="2"/>
            <a:endCxn id="85" idx="0"/>
          </p:cNvCxnSpPr>
          <p:nvPr/>
        </p:nvCxnSpPr>
        <p:spPr>
          <a:xfrm rot="16200000" flipH="1">
            <a:off x="3198495" y="1719794"/>
            <a:ext cx="1140020" cy="2567685"/>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bwMode="auto">
          <a:xfrm>
            <a:off x="430011" y="5738083"/>
            <a:ext cx="11569901" cy="568517"/>
          </a:xfrm>
          <a:prstGeom prst="rect">
            <a:avLst/>
          </a:prstGeom>
          <a:noFill/>
          <a:ln w="12700">
            <a:solidFill>
              <a:srgbClr val="505050"/>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solidFill>
                  <a:srgbClr val="505050"/>
                </a:solidFill>
                <a:effectLst/>
                <a:uLnTx/>
                <a:uFillTx/>
                <a:latin typeface="+mj-lt"/>
                <a:ea typeface="Segoe UI" pitchFamily="34" charset="0"/>
                <a:cs typeface="Segoe UI" pitchFamily="34" charset="0"/>
              </a:rPr>
              <a:t>OS LAYER</a:t>
            </a:r>
          </a:p>
        </p:txBody>
      </p:sp>
      <p:sp>
        <p:nvSpPr>
          <p:cNvPr id="64" name="Rounded Rectangle 96"/>
          <p:cNvSpPr/>
          <p:nvPr/>
        </p:nvSpPr>
        <p:spPr bwMode="auto">
          <a:xfrm>
            <a:off x="2515568" y="5844375"/>
            <a:ext cx="2947780" cy="318220"/>
          </a:xfrm>
          <a:prstGeom prst="roundRect">
            <a:avLst>
              <a:gd name="adj" fmla="val 8403"/>
            </a:avLst>
          </a:prstGeom>
          <a:solidFill>
            <a:srgbClr val="30242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7" tIns="45707" rIns="45707" bIns="45707" numCol="1" spcCol="0" rtlCol="0" fromWordArt="0" anchor="ctr"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gradFill>
                  <a:gsLst>
                    <a:gs pos="0">
                      <a:srgbClr val="FFFFFF"/>
                    </a:gs>
                    <a:gs pos="100000">
                      <a:srgbClr val="FFFFFF"/>
                    </a:gs>
                  </a:gsLst>
                  <a:lin ang="5400000" scaled="0"/>
                </a:gradFill>
                <a:effectLst/>
                <a:uLnTx/>
                <a:uFillTx/>
                <a:latin typeface="+mj-lt"/>
                <a:ea typeface="Segoe UI" pitchFamily="34" charset="0"/>
                <a:cs typeface="Segoe UI" pitchFamily="34" charset="0"/>
              </a:rPr>
              <a:t>Windows Server Node/Hyper-V</a:t>
            </a:r>
          </a:p>
        </p:txBody>
      </p:sp>
      <p:cxnSp>
        <p:nvCxnSpPr>
          <p:cNvPr id="15" name="Connector: Elbow 14"/>
          <p:cNvCxnSpPr>
            <a:cxnSpLocks/>
            <a:stCxn id="85" idx="2"/>
            <a:endCxn id="64" idx="0"/>
          </p:cNvCxnSpPr>
          <p:nvPr/>
        </p:nvCxnSpPr>
        <p:spPr>
          <a:xfrm rot="5400000">
            <a:off x="3728347" y="4520373"/>
            <a:ext cx="1585113" cy="1062890"/>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9105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FRP – Physical node management</a:t>
            </a:r>
          </a:p>
        </p:txBody>
      </p:sp>
      <p:sp>
        <p:nvSpPr>
          <p:cNvPr id="2" name="Text Placeholder 1"/>
          <p:cNvSpPr>
            <a:spLocks noGrp="1"/>
          </p:cNvSpPr>
          <p:nvPr>
            <p:ph type="body" sz="quarter" idx="4294967295"/>
          </p:nvPr>
        </p:nvSpPr>
        <p:spPr>
          <a:xfrm>
            <a:off x="274639" y="1212849"/>
            <a:ext cx="11430000" cy="1563505"/>
          </a:xfrm>
        </p:spPr>
        <p:txBody>
          <a:bodyPr/>
          <a:lstStyle/>
          <a:p>
            <a:pPr marL="0" indent="0">
              <a:spcBef>
                <a:spcPts val="0"/>
              </a:spcBef>
              <a:spcAft>
                <a:spcPts val="600"/>
              </a:spcAft>
              <a:buNone/>
            </a:pPr>
            <a:r>
              <a:rPr lang="en-US" sz="2800" dirty="0">
                <a:solidFill>
                  <a:srgbClr val="0078D7"/>
                </a:solidFill>
              </a:rPr>
              <a:t>Interacts with physical servers </a:t>
            </a:r>
          </a:p>
          <a:p>
            <a:r>
              <a:rPr lang="en-US" sz="1800" dirty="0">
                <a:solidFill>
                  <a:srgbClr val="505050"/>
                </a:solidFill>
                <a:latin typeface="+mj-lt"/>
              </a:rPr>
              <a:t>Using “</a:t>
            </a:r>
            <a:r>
              <a:rPr lang="en-US" sz="1800" dirty="0" err="1">
                <a:solidFill>
                  <a:srgbClr val="505050"/>
                </a:solidFill>
                <a:latin typeface="+mj-lt"/>
              </a:rPr>
              <a:t>PcsvDevice</a:t>
            </a:r>
            <a:r>
              <a:rPr lang="en-US" sz="1800" dirty="0">
                <a:solidFill>
                  <a:srgbClr val="505050"/>
                </a:solidFill>
                <a:latin typeface="+mj-lt"/>
              </a:rPr>
              <a:t>” IPMI implementation</a:t>
            </a:r>
          </a:p>
          <a:p>
            <a:r>
              <a:rPr lang="en-US" sz="1800" dirty="0">
                <a:solidFill>
                  <a:srgbClr val="505050"/>
                </a:solidFill>
                <a:latin typeface="+mj-lt"/>
              </a:rPr>
              <a:t>Authenticates using BMC Account or LDAP (Recommended for Larger Scale)</a:t>
            </a:r>
          </a:p>
          <a:p>
            <a:r>
              <a:rPr lang="en-US" sz="1800" dirty="0">
                <a:solidFill>
                  <a:srgbClr val="505050"/>
                </a:solidFill>
                <a:latin typeface="+mj-lt"/>
              </a:rPr>
              <a:t>FRP Securely Stores BMC Credentials</a:t>
            </a:r>
          </a:p>
        </p:txBody>
      </p:sp>
      <p:sp>
        <p:nvSpPr>
          <p:cNvPr id="5" name="Rounded Rectangle 4"/>
          <p:cNvSpPr/>
          <p:nvPr/>
        </p:nvSpPr>
        <p:spPr>
          <a:xfrm>
            <a:off x="1112838" y="3929219"/>
            <a:ext cx="10209497" cy="635106"/>
          </a:xfrm>
          <a:prstGeom prst="roundRect">
            <a:avLst>
              <a:gd name="adj" fmla="val 0"/>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Physical Node Management (PNM)</a:t>
            </a:r>
          </a:p>
        </p:txBody>
      </p:sp>
      <p:sp>
        <p:nvSpPr>
          <p:cNvPr id="7" name="Rounded Rectangle 6"/>
          <p:cNvSpPr/>
          <p:nvPr/>
        </p:nvSpPr>
        <p:spPr>
          <a:xfrm>
            <a:off x="1112222" y="6138756"/>
            <a:ext cx="10209497" cy="635106"/>
          </a:xfrm>
          <a:prstGeom prst="roundRect">
            <a:avLst>
              <a:gd name="adj" fmla="val 0"/>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Hardware – Base Board Management Controller</a:t>
            </a:r>
          </a:p>
        </p:txBody>
      </p:sp>
      <p:cxnSp>
        <p:nvCxnSpPr>
          <p:cNvPr id="9" name="Straight Arrow Connector 8"/>
          <p:cNvCxnSpPr>
            <a:cxnSpLocks/>
            <a:stCxn id="5" idx="2"/>
            <a:endCxn id="7" idx="0"/>
          </p:cNvCxnSpPr>
          <p:nvPr/>
        </p:nvCxnSpPr>
        <p:spPr>
          <a:xfrm flipH="1">
            <a:off x="6216971" y="4564325"/>
            <a:ext cx="616" cy="1574431"/>
          </a:xfrm>
          <a:prstGeom prst="straightConnector1">
            <a:avLst/>
          </a:prstGeom>
          <a:ln w="5715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437438" y="4597129"/>
            <a:ext cx="2070750" cy="1661955"/>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Power On</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Power Off</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Power Cycle </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800" b="0" i="0" u="none" strike="noStrike" kern="1200" cap="none" spc="0" normalizeH="0" baseline="0" noProof="0" dirty="0">
              <a:ln>
                <a:noFill/>
              </a:ln>
              <a:solidFill>
                <a:srgbClr val="505050"/>
              </a:solidFill>
              <a:effectLst/>
              <a:uLnTx/>
              <a:uFillTx/>
              <a:latin typeface="+mj-lt"/>
              <a:ea typeface="+mn-ea"/>
              <a:cs typeface="+mn-cs"/>
            </a:endParaRPr>
          </a:p>
        </p:txBody>
      </p:sp>
      <p:sp>
        <p:nvSpPr>
          <p:cNvPr id="12" name="TextBox 11"/>
          <p:cNvSpPr txBox="1"/>
          <p:nvPr/>
        </p:nvSpPr>
        <p:spPr>
          <a:xfrm>
            <a:off x="9415488" y="4557064"/>
            <a:ext cx="2898749" cy="1988198"/>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Clear Log</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Get Log</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Set Boot Device</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Discovery</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800" b="0" i="0" u="none" strike="noStrike" kern="1200" cap="none" spc="0" normalizeH="0" baseline="0" noProof="0" dirty="0">
              <a:ln>
                <a:noFill/>
              </a:ln>
              <a:solidFill>
                <a:srgbClr val="505050"/>
              </a:solidFill>
              <a:effectLst/>
              <a:uLnTx/>
              <a:uFillTx/>
              <a:latin typeface="+mj-lt"/>
              <a:ea typeface="+mn-ea"/>
              <a:cs typeface="+mn-cs"/>
            </a:endParaRPr>
          </a:p>
        </p:txBody>
      </p:sp>
      <p:sp>
        <p:nvSpPr>
          <p:cNvPr id="10" name="Rounded Rectangle 71"/>
          <p:cNvSpPr/>
          <p:nvPr/>
        </p:nvSpPr>
        <p:spPr bwMode="auto">
          <a:xfrm>
            <a:off x="7589838" y="2865286"/>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cxnSp>
        <p:nvCxnSpPr>
          <p:cNvPr id="13" name="Connector: Elbow 12"/>
          <p:cNvCxnSpPr>
            <a:cxnSpLocks/>
            <a:stCxn id="10" idx="2"/>
            <a:endCxn id="5" idx="0"/>
          </p:cNvCxnSpPr>
          <p:nvPr/>
        </p:nvCxnSpPr>
        <p:spPr>
          <a:xfrm rot="5400000">
            <a:off x="6766539" y="2606063"/>
            <a:ext cx="774205" cy="1872107"/>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0333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1" grpId="0"/>
      <p:bldP spid="12" grpId="0"/>
    </p:bldLst>
  </p:timing>
</p:sld>
</file>

<file path=ppt/slides/slide59.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FRP – Infrastructure Role Controller</a:t>
            </a:r>
          </a:p>
        </p:txBody>
      </p:sp>
      <p:sp>
        <p:nvSpPr>
          <p:cNvPr id="2" name="Text Placeholder 1"/>
          <p:cNvSpPr>
            <a:spLocks noGrp="1"/>
          </p:cNvSpPr>
          <p:nvPr>
            <p:ph type="body" sz="quarter" idx="4294967295"/>
          </p:nvPr>
        </p:nvSpPr>
        <p:spPr>
          <a:xfrm>
            <a:off x="274638" y="1212850"/>
            <a:ext cx="11612561" cy="1197251"/>
          </a:xfrm>
        </p:spPr>
        <p:txBody>
          <a:bodyPr/>
          <a:lstStyle/>
          <a:p>
            <a:pPr marL="0" indent="0">
              <a:spcBef>
                <a:spcPts val="0"/>
              </a:spcBef>
              <a:spcAft>
                <a:spcPts val="600"/>
              </a:spcAft>
              <a:buNone/>
            </a:pPr>
            <a:r>
              <a:rPr lang="en-US" sz="2800" dirty="0">
                <a:solidFill>
                  <a:srgbClr val="0078D7"/>
                </a:solidFill>
              </a:rPr>
              <a:t>Interacts with Infrastructure Roles (Lifecycle Management)</a:t>
            </a:r>
          </a:p>
          <a:p>
            <a:pPr>
              <a:spcBef>
                <a:spcPts val="0"/>
              </a:spcBef>
              <a:spcAft>
                <a:spcPts val="600"/>
              </a:spcAft>
            </a:pPr>
            <a:r>
              <a:rPr lang="en-US" sz="1800" dirty="0">
                <a:solidFill>
                  <a:srgbClr val="505050"/>
                </a:solidFill>
                <a:latin typeface="+mj-lt"/>
              </a:rPr>
              <a:t>Windows </a:t>
            </a:r>
            <a:r>
              <a:rPr lang="en-US" sz="1800" dirty="0" err="1">
                <a:solidFill>
                  <a:srgbClr val="505050"/>
                </a:solidFill>
                <a:latin typeface="+mj-lt"/>
              </a:rPr>
              <a:t>Auth</a:t>
            </a:r>
            <a:r>
              <a:rPr lang="en-US" sz="1800" dirty="0">
                <a:solidFill>
                  <a:srgbClr val="505050"/>
                </a:solidFill>
                <a:latin typeface="+mj-lt"/>
              </a:rPr>
              <a:t> to interact with Hosting Platform (SF, FC, WS, IIS)</a:t>
            </a:r>
          </a:p>
          <a:p>
            <a:pPr lvl="1">
              <a:spcBef>
                <a:spcPts val="0"/>
              </a:spcBef>
              <a:spcAft>
                <a:spcPts val="600"/>
              </a:spcAft>
            </a:pPr>
            <a:r>
              <a:rPr lang="en-US" sz="1600" dirty="0">
                <a:solidFill>
                  <a:srgbClr val="505050"/>
                </a:solidFill>
                <a:latin typeface="+mj-lt"/>
              </a:rPr>
              <a:t>Protocol based on Hosting Platform as well</a:t>
            </a:r>
          </a:p>
        </p:txBody>
      </p:sp>
      <p:sp>
        <p:nvSpPr>
          <p:cNvPr id="4" name="Rounded Rectangle 4"/>
          <p:cNvSpPr/>
          <p:nvPr/>
        </p:nvSpPr>
        <p:spPr>
          <a:xfrm>
            <a:off x="1112836" y="3929219"/>
            <a:ext cx="10209497" cy="635106"/>
          </a:xfrm>
          <a:prstGeom prst="roundRect">
            <a:avLst>
              <a:gd name="adj" fmla="val 0"/>
            </a:avLst>
          </a:prstGeom>
          <a:solidFill>
            <a:srgbClr val="0078D7"/>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Infrastructure Role Controller (IRC)</a:t>
            </a:r>
          </a:p>
        </p:txBody>
      </p:sp>
      <p:sp>
        <p:nvSpPr>
          <p:cNvPr id="5" name="Rounded Rectangle 6"/>
          <p:cNvSpPr/>
          <p:nvPr/>
        </p:nvSpPr>
        <p:spPr>
          <a:xfrm>
            <a:off x="1112837" y="6138756"/>
            <a:ext cx="10209497" cy="635106"/>
          </a:xfrm>
          <a:prstGeom prst="roundRect">
            <a:avLst>
              <a:gd name="adj" fmla="val 0"/>
            </a:avLst>
          </a:prstGeom>
          <a:solidFill>
            <a:srgbClr val="0078D7"/>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Infrastructure Roles / Role Instances</a:t>
            </a:r>
          </a:p>
        </p:txBody>
      </p:sp>
      <p:cxnSp>
        <p:nvCxnSpPr>
          <p:cNvPr id="6" name="Straight Arrow Connector 5"/>
          <p:cNvCxnSpPr>
            <a:cxnSpLocks/>
            <a:stCxn id="4" idx="2"/>
            <a:endCxn id="5" idx="0"/>
          </p:cNvCxnSpPr>
          <p:nvPr/>
        </p:nvCxnSpPr>
        <p:spPr>
          <a:xfrm>
            <a:off x="6217585" y="4564325"/>
            <a:ext cx="1" cy="1574431"/>
          </a:xfrm>
          <a:prstGeom prst="straightConnector1">
            <a:avLst/>
          </a:prstGeom>
          <a:ln w="5715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6493787" y="4795696"/>
            <a:ext cx="5144493" cy="1335712"/>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Role Instance Actions (restart, start, stop)</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Patch and Upgrade</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800" b="0" i="0" u="none" strike="noStrike" kern="1200" cap="none" spc="0" normalizeH="0" baseline="0" noProof="0" dirty="0">
              <a:ln>
                <a:noFill/>
              </a:ln>
              <a:solidFill>
                <a:srgbClr val="505050"/>
              </a:solidFill>
              <a:effectLst/>
              <a:uLnTx/>
              <a:uFillTx/>
              <a:latin typeface="+mj-lt"/>
              <a:ea typeface="+mn-ea"/>
              <a:cs typeface="+mn-cs"/>
            </a:endParaRPr>
          </a:p>
        </p:txBody>
      </p:sp>
      <p:sp>
        <p:nvSpPr>
          <p:cNvPr id="8" name="Rounded Rectangle 71"/>
          <p:cNvSpPr/>
          <p:nvPr/>
        </p:nvSpPr>
        <p:spPr bwMode="auto">
          <a:xfrm>
            <a:off x="7568159" y="2887662"/>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cxnSp>
        <p:nvCxnSpPr>
          <p:cNvPr id="9" name="Connector: Elbow 8"/>
          <p:cNvCxnSpPr>
            <a:cxnSpLocks/>
            <a:stCxn id="8" idx="2"/>
          </p:cNvCxnSpPr>
          <p:nvPr/>
        </p:nvCxnSpPr>
        <p:spPr>
          <a:xfrm rot="5400000">
            <a:off x="6744860" y="2628439"/>
            <a:ext cx="774205" cy="1872107"/>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41869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p:cNvSpPr/>
          <p:nvPr/>
        </p:nvSpPr>
        <p:spPr>
          <a:xfrm>
            <a:off x="1905331" y="3539869"/>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Physical Node Manager</a:t>
            </a:r>
          </a:p>
        </p:txBody>
      </p:sp>
      <p:sp>
        <p:nvSpPr>
          <p:cNvPr id="7" name="Rectangle 6"/>
          <p:cNvSpPr/>
          <p:nvPr/>
        </p:nvSpPr>
        <p:spPr>
          <a:xfrm>
            <a:off x="1905331" y="2378968"/>
            <a:ext cx="1515287" cy="90643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FRP</a:t>
            </a:r>
          </a:p>
        </p:txBody>
      </p:sp>
      <p:sp>
        <p:nvSpPr>
          <p:cNvPr id="8" name="Rectangle 7"/>
          <p:cNvSpPr/>
          <p:nvPr/>
        </p:nvSpPr>
        <p:spPr>
          <a:xfrm>
            <a:off x="1906943" y="5774836"/>
            <a:ext cx="7105494" cy="739881"/>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           Hardware</a:t>
            </a:r>
          </a:p>
        </p:txBody>
      </p:sp>
      <p:sp>
        <p:nvSpPr>
          <p:cNvPr id="14" name="Rectangle 13"/>
          <p:cNvSpPr/>
          <p:nvPr/>
        </p:nvSpPr>
        <p:spPr>
          <a:xfrm>
            <a:off x="7084704" y="1219887"/>
            <a:ext cx="1927732" cy="2092852"/>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t" anchorCtr="0"/>
          <a:lstStyle/>
          <a:p>
            <a:pPr marL="0" marR="0" lvl="0" indent="0" algn="ctr" defTabSz="932504"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endParaRP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Infrastructure Role</a:t>
            </a:r>
          </a:p>
        </p:txBody>
      </p:sp>
      <p:sp>
        <p:nvSpPr>
          <p:cNvPr id="15" name="Rounded Rectangle 14"/>
          <p:cNvSpPr/>
          <p:nvPr/>
        </p:nvSpPr>
        <p:spPr>
          <a:xfrm>
            <a:off x="7334226" y="5934069"/>
            <a:ext cx="1542186" cy="421410"/>
          </a:xfrm>
          <a:prstGeom prst="roundRect">
            <a:avLst/>
          </a:prstGeom>
          <a:solidFill>
            <a:schemeClr val="accent5"/>
          </a:solidFill>
          <a:ln/>
        </p:spPr>
        <p:style>
          <a:lnRef idx="1">
            <a:schemeClr val="accent6"/>
          </a:lnRef>
          <a:fillRef idx="3">
            <a:schemeClr val="accent6"/>
          </a:fillRef>
          <a:effectRef idx="2">
            <a:schemeClr val="accent6"/>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LDAP/Radius</a:t>
            </a:r>
          </a:p>
        </p:txBody>
      </p:sp>
      <p:sp>
        <p:nvSpPr>
          <p:cNvPr id="19" name="Rectangle 18"/>
          <p:cNvSpPr/>
          <p:nvPr/>
        </p:nvSpPr>
        <p:spPr>
          <a:xfrm>
            <a:off x="9283446" y="1219887"/>
            <a:ext cx="1125257" cy="5294828"/>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Network  Switch</a:t>
            </a:r>
          </a:p>
        </p:txBody>
      </p:sp>
      <p:sp>
        <p:nvSpPr>
          <p:cNvPr id="20" name="Rounded Rectangle 19"/>
          <p:cNvSpPr/>
          <p:nvPr/>
        </p:nvSpPr>
        <p:spPr>
          <a:xfrm>
            <a:off x="7936974" y="2735359"/>
            <a:ext cx="907082" cy="421410"/>
          </a:xfrm>
          <a:prstGeom prst="roundRect">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Radius</a:t>
            </a:r>
          </a:p>
        </p:txBody>
      </p:sp>
      <p:sp>
        <p:nvSpPr>
          <p:cNvPr id="21" name="Rounded Rectangle 20"/>
          <p:cNvSpPr/>
          <p:nvPr/>
        </p:nvSpPr>
        <p:spPr>
          <a:xfrm>
            <a:off x="7214844" y="2735359"/>
            <a:ext cx="599243" cy="421410"/>
          </a:xfrm>
          <a:prstGeom prst="roundRect">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DS</a:t>
            </a:r>
          </a:p>
        </p:txBody>
      </p:sp>
      <p:sp>
        <p:nvSpPr>
          <p:cNvPr id="25" name="Rounded Rectangle 24"/>
          <p:cNvSpPr/>
          <p:nvPr/>
        </p:nvSpPr>
        <p:spPr>
          <a:xfrm>
            <a:off x="9392532" y="1420907"/>
            <a:ext cx="907082" cy="421410"/>
          </a:xfrm>
          <a:prstGeom prst="roundRect">
            <a:avLst/>
          </a:prstGeom>
          <a:solidFill>
            <a:schemeClr val="accent5"/>
          </a:solidFill>
        </p:spPr>
        <p:style>
          <a:lnRef idx="1">
            <a:schemeClr val="accent6"/>
          </a:lnRef>
          <a:fillRef idx="3">
            <a:schemeClr val="accent6"/>
          </a:fillRef>
          <a:effectRef idx="2">
            <a:schemeClr val="accent6"/>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Radius</a:t>
            </a:r>
          </a:p>
        </p:txBody>
      </p:sp>
      <p:sp>
        <p:nvSpPr>
          <p:cNvPr id="47" name="Rounded Rectangle 46"/>
          <p:cNvSpPr/>
          <p:nvPr/>
        </p:nvSpPr>
        <p:spPr>
          <a:xfrm>
            <a:off x="2073540" y="5934069"/>
            <a:ext cx="1347078" cy="421410"/>
          </a:xfrm>
          <a:prstGeom prst="roundRect">
            <a:avLst/>
          </a:prstGeom>
          <a:ln/>
        </p:spPr>
        <p:style>
          <a:lnRef idx="1">
            <a:schemeClr val="accent5"/>
          </a:lnRef>
          <a:fillRef idx="3">
            <a:schemeClr val="accent5"/>
          </a:fillRef>
          <a:effectRef idx="2">
            <a:schemeClr val="accent5"/>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Health</a:t>
            </a:r>
          </a:p>
        </p:txBody>
      </p:sp>
      <p:sp>
        <p:nvSpPr>
          <p:cNvPr id="48" name="Rectangle 47"/>
          <p:cNvSpPr/>
          <p:nvPr/>
        </p:nvSpPr>
        <p:spPr>
          <a:xfrm>
            <a:off x="452602" y="1213387"/>
            <a:ext cx="1156808" cy="5301329"/>
          </a:xfrm>
          <a:prstGeom prst="rect">
            <a:avLst/>
          </a:prstGeom>
          <a:solidFill>
            <a:srgbClr val="7030A0"/>
          </a:solidFill>
          <a:ln/>
        </p:spPr>
        <p:style>
          <a:lnRef idx="1">
            <a:schemeClr val="accent2"/>
          </a:lnRef>
          <a:fillRef idx="3">
            <a:schemeClr val="accent2"/>
          </a:fillRef>
          <a:effectRef idx="2">
            <a:schemeClr val="accent2"/>
          </a:effectRef>
          <a:fontRef idx="minor">
            <a:schemeClr val="lt1"/>
          </a:fontRef>
        </p:style>
        <p:txBody>
          <a:bodyPr vert="vert27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Out of Band Health Monitoring – Agent less using</a:t>
            </a: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1"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external</a:t>
            </a: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 monitoring entity such as System Center Operations Manager or Nagios</a:t>
            </a:r>
          </a:p>
        </p:txBody>
      </p:sp>
      <p:sp>
        <p:nvSpPr>
          <p:cNvPr id="50" name="Rounded Rectangle 49"/>
          <p:cNvSpPr/>
          <p:nvPr/>
        </p:nvSpPr>
        <p:spPr>
          <a:xfrm>
            <a:off x="3632019" y="5932521"/>
            <a:ext cx="1518095" cy="424511"/>
          </a:xfrm>
          <a:prstGeom prst="roundRect">
            <a:avLst/>
          </a:prstGeom>
          <a:ln/>
        </p:spPr>
        <p:style>
          <a:lnRef idx="1">
            <a:schemeClr val="accent5"/>
          </a:lnRef>
          <a:fillRef idx="3">
            <a:schemeClr val="accent5"/>
          </a:fillRef>
          <a:effectRef idx="2">
            <a:schemeClr val="accent5"/>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428"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BMC (IPMI) *dedicated NIC</a:t>
            </a:r>
          </a:p>
        </p:txBody>
      </p:sp>
      <p:sp>
        <p:nvSpPr>
          <p:cNvPr id="61" name="Rectangle 60"/>
          <p:cNvSpPr/>
          <p:nvPr/>
        </p:nvSpPr>
        <p:spPr>
          <a:xfrm>
            <a:off x="1905835" y="1809230"/>
            <a:ext cx="4973271" cy="398273"/>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ARM</a:t>
            </a:r>
          </a:p>
        </p:txBody>
      </p:sp>
      <p:sp>
        <p:nvSpPr>
          <p:cNvPr id="62" name="Rectangle 61"/>
          <p:cNvSpPr/>
          <p:nvPr/>
        </p:nvSpPr>
        <p:spPr>
          <a:xfrm>
            <a:off x="1906724" y="1217938"/>
            <a:ext cx="4971493" cy="398273"/>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Portal/UX</a:t>
            </a:r>
          </a:p>
        </p:txBody>
      </p:sp>
      <p:sp>
        <p:nvSpPr>
          <p:cNvPr id="43" name="Rectangle 42"/>
          <p:cNvSpPr/>
          <p:nvPr/>
        </p:nvSpPr>
        <p:spPr>
          <a:xfrm>
            <a:off x="3634827" y="2381265"/>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NRP</a:t>
            </a:r>
          </a:p>
        </p:txBody>
      </p:sp>
      <p:sp>
        <p:nvSpPr>
          <p:cNvPr id="44" name="Rectangle 43"/>
          <p:cNvSpPr/>
          <p:nvPr/>
        </p:nvSpPr>
        <p:spPr>
          <a:xfrm>
            <a:off x="5363823" y="2381265"/>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a:t>
            </a:r>
          </a:p>
        </p:txBody>
      </p:sp>
      <p:sp>
        <p:nvSpPr>
          <p:cNvPr id="45" name="Rectangle 44"/>
          <p:cNvSpPr/>
          <p:nvPr/>
        </p:nvSpPr>
        <p:spPr>
          <a:xfrm>
            <a:off x="5370781" y="3556262"/>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Network Controller</a:t>
            </a:r>
          </a:p>
        </p:txBody>
      </p:sp>
      <p:sp>
        <p:nvSpPr>
          <p:cNvPr id="46" name="Rectangle 45"/>
          <p:cNvSpPr/>
          <p:nvPr/>
        </p:nvSpPr>
        <p:spPr>
          <a:xfrm>
            <a:off x="7099777" y="3556262"/>
            <a:ext cx="148380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a:t>
            </a:r>
          </a:p>
        </p:txBody>
      </p:sp>
      <p:cxnSp>
        <p:nvCxnSpPr>
          <p:cNvPr id="9" name="Straight Arrow Connector 8"/>
          <p:cNvCxnSpPr>
            <a:stCxn id="7" idx="2"/>
            <a:endCxn id="4" idx="0"/>
          </p:cNvCxnSpPr>
          <p:nvPr/>
        </p:nvCxnSpPr>
        <p:spPr>
          <a:xfrm>
            <a:off x="2662974" y="3285403"/>
            <a:ext cx="0" cy="254467"/>
          </a:xfrm>
          <a:prstGeom prst="straightConnector1">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7" idx="2"/>
            <a:endCxn id="77" idx="0"/>
          </p:cNvCxnSpPr>
          <p:nvPr/>
        </p:nvCxnSpPr>
        <p:spPr>
          <a:xfrm rot="16200000" flipH="1">
            <a:off x="3398636" y="2549741"/>
            <a:ext cx="262662" cy="1733987"/>
          </a:xfrm>
          <a:prstGeom prst="bentConnector3">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7" idx="2"/>
            <a:endCxn id="45" idx="0"/>
          </p:cNvCxnSpPr>
          <p:nvPr/>
        </p:nvCxnSpPr>
        <p:spPr>
          <a:xfrm rot="16200000" flipH="1">
            <a:off x="4260270" y="1688107"/>
            <a:ext cx="270859" cy="3465450"/>
          </a:xfrm>
          <a:prstGeom prst="bentConnector3">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43" idx="3"/>
            <a:endCxn id="45" idx="1"/>
          </p:cNvCxnSpPr>
          <p:nvPr/>
        </p:nvCxnSpPr>
        <p:spPr>
          <a:xfrm>
            <a:off x="5150112" y="2847004"/>
            <a:ext cx="220668" cy="1174997"/>
          </a:xfrm>
          <a:prstGeom prst="bentConnector3">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Elbow Connector 26"/>
          <p:cNvCxnSpPr>
            <a:stCxn id="4" idx="2"/>
            <a:endCxn id="50" idx="0"/>
          </p:cNvCxnSpPr>
          <p:nvPr/>
        </p:nvCxnSpPr>
        <p:spPr>
          <a:xfrm rot="16200000" flipH="1">
            <a:off x="2796433" y="4337886"/>
            <a:ext cx="1461176" cy="1728091"/>
          </a:xfrm>
          <a:prstGeom prst="bentConnector3">
            <a:avLst>
              <a:gd name="adj1" fmla="val 45722"/>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8"/>
          <p:cNvCxnSpPr>
            <a:stCxn id="47" idx="1"/>
            <a:endCxn id="48" idx="3"/>
          </p:cNvCxnSpPr>
          <p:nvPr/>
        </p:nvCxnSpPr>
        <p:spPr>
          <a:xfrm rot="10800000">
            <a:off x="1609412" y="3864052"/>
            <a:ext cx="464130" cy="2280724"/>
          </a:xfrm>
          <a:prstGeom prst="bentConnector3">
            <a:avLst>
              <a:gd name="adj1" fmla="val 68520"/>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21" idx="2"/>
          </p:cNvCxnSpPr>
          <p:nvPr/>
        </p:nvCxnSpPr>
        <p:spPr>
          <a:xfrm flipH="1">
            <a:off x="7513473" y="3156769"/>
            <a:ext cx="993" cy="2775750"/>
          </a:xfrm>
          <a:prstGeom prst="straightConnector1">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20" idx="2"/>
          </p:cNvCxnSpPr>
          <p:nvPr/>
        </p:nvCxnSpPr>
        <p:spPr>
          <a:xfrm>
            <a:off x="8390515" y="3156769"/>
            <a:ext cx="37240" cy="2775750"/>
          </a:xfrm>
          <a:prstGeom prst="straightConnector1">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0" name="Elbow Connector 69"/>
          <p:cNvCxnSpPr>
            <a:stCxn id="20" idx="3"/>
            <a:endCxn id="25" idx="1"/>
          </p:cNvCxnSpPr>
          <p:nvPr/>
        </p:nvCxnSpPr>
        <p:spPr>
          <a:xfrm flipV="1">
            <a:off x="8844056" y="1631612"/>
            <a:ext cx="548476" cy="1314452"/>
          </a:xfrm>
          <a:prstGeom prst="bentConnector3">
            <a:avLst>
              <a:gd name="adj1" fmla="val 54274"/>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4" name="Rectangle 53"/>
          <p:cNvSpPr/>
          <p:nvPr/>
        </p:nvSpPr>
        <p:spPr>
          <a:xfrm>
            <a:off x="1907612" y="4720326"/>
            <a:ext cx="1513006" cy="910265"/>
          </a:xfrm>
          <a:prstGeom prst="rect">
            <a:avLst/>
          </a:prstGeom>
          <a:ln/>
        </p:spPr>
        <p:style>
          <a:lnRef idx="1">
            <a:schemeClr val="accent3"/>
          </a:lnRef>
          <a:fillRef idx="3">
            <a:schemeClr val="accent3"/>
          </a:fillRef>
          <a:effectRef idx="2">
            <a:schemeClr val="accent3"/>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Power On</a:t>
            </a: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Power Off</a:t>
            </a: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Recycle Power</a:t>
            </a:r>
          </a:p>
        </p:txBody>
      </p:sp>
      <p:sp>
        <p:nvSpPr>
          <p:cNvPr id="57" name="Rectangle 56"/>
          <p:cNvSpPr/>
          <p:nvPr/>
        </p:nvSpPr>
        <p:spPr>
          <a:xfrm>
            <a:off x="5370782" y="4715900"/>
            <a:ext cx="1507435" cy="91469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Can use external Radius</a:t>
            </a:r>
          </a:p>
        </p:txBody>
      </p:sp>
      <p:sp>
        <p:nvSpPr>
          <p:cNvPr id="41" name="Rectangle 40"/>
          <p:cNvSpPr/>
          <p:nvPr/>
        </p:nvSpPr>
        <p:spPr>
          <a:xfrm>
            <a:off x="7097015" y="4716307"/>
            <a:ext cx="1486706" cy="910265"/>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srgbClr val="505050"/>
                </a:solidFill>
                <a:effectLst/>
                <a:uLnTx/>
                <a:uFillTx/>
                <a:latin typeface="Segoe UI Light" panose="020B0502040204020203" pitchFamily="34" charset="0"/>
                <a:ea typeface="+mn-ea"/>
                <a:cs typeface="Segoe UI Light" panose="020B0502040204020203" pitchFamily="34" charset="0"/>
              </a:rPr>
              <a:t>LDAP or Radius</a:t>
            </a:r>
          </a:p>
        </p:txBody>
      </p:sp>
      <p:cxnSp>
        <p:nvCxnSpPr>
          <p:cNvPr id="73" name="Straight Arrow Connector 72"/>
          <p:cNvCxnSpPr/>
          <p:nvPr/>
        </p:nvCxnSpPr>
        <p:spPr>
          <a:xfrm flipV="1">
            <a:off x="3322637" y="4259168"/>
            <a:ext cx="370" cy="456732"/>
          </a:xfrm>
          <a:prstGeom prst="straightConnector1">
            <a:avLst/>
          </a:prstGeom>
          <a:ln w="3810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7" name="Rectangle 76"/>
          <p:cNvSpPr/>
          <p:nvPr/>
        </p:nvSpPr>
        <p:spPr>
          <a:xfrm>
            <a:off x="3639318" y="3548065"/>
            <a:ext cx="1515287" cy="931474"/>
          </a:xfrm>
          <a:prstGeom prst="rect">
            <a:avLst/>
          </a:prstGeom>
          <a:solidFill>
            <a:schemeClr val="accent2"/>
          </a:solidFill>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Infra </a:t>
            </a:r>
          </a:p>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Deployment</a:t>
            </a:r>
          </a:p>
        </p:txBody>
      </p:sp>
      <p:cxnSp>
        <p:nvCxnSpPr>
          <p:cNvPr id="86" name="Elbow Connector 85"/>
          <p:cNvCxnSpPr>
            <a:stCxn id="77" idx="2"/>
            <a:endCxn id="50" idx="0"/>
          </p:cNvCxnSpPr>
          <p:nvPr/>
        </p:nvCxnSpPr>
        <p:spPr>
          <a:xfrm rot="5400000">
            <a:off x="3667523" y="5203082"/>
            <a:ext cx="1452981" cy="5895"/>
          </a:xfrm>
          <a:prstGeom prst="bentConnector3">
            <a:avLst/>
          </a:prstGeom>
          <a:ln w="25400">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3636847" y="4716308"/>
            <a:ext cx="1513267" cy="910265"/>
          </a:xfrm>
          <a:prstGeom prst="rect">
            <a:avLst/>
          </a:prstGeom>
          <a:ln/>
        </p:spPr>
        <p:style>
          <a:lnRef idx="1">
            <a:schemeClr val="accent3"/>
          </a:lnRef>
          <a:fillRef idx="3">
            <a:schemeClr val="accent3"/>
          </a:fillRef>
          <a:effectRef idx="2">
            <a:schemeClr val="accent3"/>
          </a:effectRef>
          <a:fontRef idx="minor">
            <a:schemeClr val="lt1"/>
          </a:fontRef>
        </p:style>
        <p:txBody>
          <a:bodyPr lIns="0" tIns="0" rIns="0" bIns="0"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dirty="0">
                <a:ln>
                  <a:noFill/>
                </a:ln>
                <a:solidFill>
                  <a:srgbClr val="505050"/>
                </a:solidFill>
                <a:effectLst/>
                <a:uLnTx/>
                <a:uFillTx/>
                <a:latin typeface="Segoe UI Light" panose="020B0502040204020203" pitchFamily="34" charset="0"/>
                <a:ea typeface="+mn-ea"/>
                <a:cs typeface="Segoe UI Light" panose="020B0502040204020203" pitchFamily="34" charset="0"/>
              </a:rPr>
              <a:t>Change Boot Order – Clear / Get SEL logs</a:t>
            </a:r>
          </a:p>
        </p:txBody>
      </p:sp>
      <p:cxnSp>
        <p:nvCxnSpPr>
          <p:cNvPr id="88" name="Straight Arrow Connector 87"/>
          <p:cNvCxnSpPr/>
          <p:nvPr/>
        </p:nvCxnSpPr>
        <p:spPr>
          <a:xfrm flipV="1">
            <a:off x="4999037" y="4259168"/>
            <a:ext cx="156" cy="456732"/>
          </a:xfrm>
          <a:prstGeom prst="straightConnector1">
            <a:avLst/>
          </a:prstGeom>
          <a:ln w="3810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a:off x="7936974" y="5626571"/>
            <a:ext cx="0" cy="305949"/>
          </a:xfrm>
          <a:prstGeom prst="straightConnector1">
            <a:avLst/>
          </a:prstGeom>
          <a:ln w="3810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05" name="Group 104"/>
          <p:cNvGrpSpPr/>
          <p:nvPr/>
        </p:nvGrpSpPr>
        <p:grpSpPr>
          <a:xfrm>
            <a:off x="6121466" y="1642010"/>
            <a:ext cx="4436586" cy="3085115"/>
            <a:chOff x="6124488" y="1630546"/>
            <a:chExt cx="4437152" cy="3085509"/>
          </a:xfrm>
        </p:grpSpPr>
        <p:cxnSp>
          <p:nvCxnSpPr>
            <p:cNvPr id="99" name="Elbow Connector 98"/>
            <p:cNvCxnSpPr>
              <a:stCxn id="57" idx="0"/>
            </p:cNvCxnSpPr>
            <p:nvPr/>
          </p:nvCxnSpPr>
          <p:spPr>
            <a:xfrm rot="5400000" flipH="1" flipV="1">
              <a:off x="8285025" y="2439441"/>
              <a:ext cx="116077" cy="4437152"/>
            </a:xfrm>
            <a:prstGeom prst="bentConnector2">
              <a:avLst/>
            </a:prstGeom>
            <a:ln w="38100">
              <a:solidFill>
                <a:srgbClr val="50505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Elbow Connector 103"/>
            <p:cNvCxnSpPr/>
            <p:nvPr/>
          </p:nvCxnSpPr>
          <p:spPr>
            <a:xfrm rot="16200000" flipV="1">
              <a:off x="8923951" y="2984096"/>
              <a:ext cx="2968606" cy="261505"/>
            </a:xfrm>
            <a:prstGeom prst="bentConnector2">
              <a:avLst/>
            </a:prstGeom>
            <a:ln w="3810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2" name="Rectangle 1"/>
          <p:cNvSpPr/>
          <p:nvPr/>
        </p:nvSpPr>
        <p:spPr bwMode="auto">
          <a:xfrm>
            <a:off x="1826453" y="1071906"/>
            <a:ext cx="8887584" cy="5867400"/>
          </a:xfrm>
          <a:prstGeom prst="rect">
            <a:avLst/>
          </a:prstGeom>
          <a:noFill/>
          <a:ln w="28575">
            <a:solidFill>
              <a:srgbClr val="505050"/>
            </a:solidFill>
            <a:prstDash val="sys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3" name="TextBox 2"/>
          <p:cNvSpPr txBox="1"/>
          <p:nvPr/>
        </p:nvSpPr>
        <p:spPr>
          <a:xfrm>
            <a:off x="8932315" y="6514715"/>
            <a:ext cx="1905000" cy="960263"/>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1" u="none" strike="noStrike" kern="1200" cap="none" spc="0" normalizeH="0" baseline="0" noProof="0" dirty="0">
                <a:ln>
                  <a:noFill/>
                </a:ln>
                <a:solidFill>
                  <a:srgbClr val="505050"/>
                </a:solidFill>
                <a:effectLst/>
                <a:uLnTx/>
                <a:uFillTx/>
                <a:latin typeface="Segoe UI"/>
                <a:ea typeface="+mn-ea"/>
                <a:cs typeface="+mn-cs"/>
              </a:rPr>
              <a:t>Azure Stack Hub</a:t>
            </a:r>
          </a:p>
        </p:txBody>
      </p:sp>
      <p:sp>
        <p:nvSpPr>
          <p:cNvPr id="6" name="Rectangle 5"/>
          <p:cNvSpPr/>
          <p:nvPr/>
        </p:nvSpPr>
        <p:spPr bwMode="auto">
          <a:xfrm>
            <a:off x="412980" y="982662"/>
            <a:ext cx="10605857" cy="6011863"/>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Box 4">
            <a:extLst>
              <a:ext uri="{FF2B5EF4-FFF2-40B4-BE49-F238E27FC236}">
                <a16:creationId xmlns:a16="http://schemas.microsoft.com/office/drawing/2014/main" id="{D01722D4-2671-4D7A-8914-4A4BC888C25B}"/>
              </a:ext>
            </a:extLst>
          </p:cNvPr>
          <p:cNvSpPr txBox="1"/>
          <p:nvPr/>
        </p:nvSpPr>
        <p:spPr>
          <a:xfrm>
            <a:off x="2760362" y="2042068"/>
            <a:ext cx="4532439" cy="1043363"/>
          </a:xfrm>
          <a:prstGeom prst="rect">
            <a:avLst/>
          </a:prstGeom>
          <a:solidFill>
            <a:srgbClr val="FFFFFF">
              <a:alpha val="54118"/>
            </a:srgbClr>
          </a:solidFill>
          <a:ln>
            <a:noFill/>
          </a:ln>
        </p:spPr>
        <p:txBody>
          <a:bodyPr wrap="square" lIns="182880" tIns="146304" rIns="182880" bIns="146304" rtlCol="0">
            <a:spAutoFit/>
          </a:bodyPr>
          <a:lstStyle/>
          <a:p>
            <a:pPr>
              <a:lnSpc>
                <a:spcPct val="90000"/>
              </a:lnSpc>
              <a:spcAft>
                <a:spcPts val="600"/>
              </a:spcAft>
            </a:pPr>
            <a:r>
              <a:rPr lang="en-US" b="1" dirty="0">
                <a:solidFill>
                  <a:srgbClr val="0078D7"/>
                </a:solidFill>
              </a:rPr>
              <a:t>As an admin, you use Portal/ARM/CLI to ask the Fabric Resource Provider to perform an action…</a:t>
            </a:r>
          </a:p>
        </p:txBody>
      </p:sp>
      <p:sp>
        <p:nvSpPr>
          <p:cNvPr id="52" name="TextBox 51">
            <a:extLst>
              <a:ext uri="{FF2B5EF4-FFF2-40B4-BE49-F238E27FC236}">
                <a16:creationId xmlns:a16="http://schemas.microsoft.com/office/drawing/2014/main" id="{AC7D1612-BBAB-4F04-96BC-EA974322963D}"/>
              </a:ext>
            </a:extLst>
          </p:cNvPr>
          <p:cNvSpPr txBox="1"/>
          <p:nvPr/>
        </p:nvSpPr>
        <p:spPr>
          <a:xfrm>
            <a:off x="1487005" y="5342024"/>
            <a:ext cx="2419539" cy="794064"/>
          </a:xfrm>
          <a:prstGeom prst="rect">
            <a:avLst/>
          </a:prstGeom>
          <a:solidFill>
            <a:srgbClr val="FFFFFF">
              <a:alpha val="54118"/>
            </a:srgbClr>
          </a:solidFill>
          <a:ln>
            <a:noFill/>
          </a:ln>
        </p:spPr>
        <p:txBody>
          <a:bodyPr wrap="square" lIns="182880" tIns="146304" rIns="182880" bIns="146304" rtlCol="0">
            <a:spAutoFit/>
          </a:bodyPr>
          <a:lstStyle/>
          <a:p>
            <a:pPr>
              <a:lnSpc>
                <a:spcPct val="90000"/>
              </a:lnSpc>
              <a:spcAft>
                <a:spcPts val="600"/>
              </a:spcAft>
            </a:pPr>
            <a:r>
              <a:rPr lang="en-US" b="1" dirty="0">
                <a:solidFill>
                  <a:srgbClr val="0078D7"/>
                </a:solidFill>
              </a:rPr>
              <a:t>Here are some example actions…</a:t>
            </a:r>
          </a:p>
        </p:txBody>
      </p:sp>
      <p:sp>
        <p:nvSpPr>
          <p:cNvPr id="55" name="TextBox 54">
            <a:extLst>
              <a:ext uri="{FF2B5EF4-FFF2-40B4-BE49-F238E27FC236}">
                <a16:creationId xmlns:a16="http://schemas.microsoft.com/office/drawing/2014/main" id="{23AAD78C-F08D-4EE9-9DBC-9A6E25C9CF71}"/>
              </a:ext>
            </a:extLst>
          </p:cNvPr>
          <p:cNvSpPr txBox="1"/>
          <p:nvPr/>
        </p:nvSpPr>
        <p:spPr>
          <a:xfrm>
            <a:off x="2760362" y="3207407"/>
            <a:ext cx="4532439" cy="1043363"/>
          </a:xfrm>
          <a:prstGeom prst="rect">
            <a:avLst/>
          </a:prstGeom>
          <a:solidFill>
            <a:srgbClr val="FFFFFF">
              <a:alpha val="54118"/>
            </a:srgbClr>
          </a:solidFill>
          <a:ln>
            <a:noFill/>
          </a:ln>
        </p:spPr>
        <p:txBody>
          <a:bodyPr wrap="square" lIns="182880" tIns="146304" rIns="182880" bIns="146304" rtlCol="0">
            <a:spAutoFit/>
          </a:bodyPr>
          <a:lstStyle/>
          <a:p>
            <a:pPr>
              <a:lnSpc>
                <a:spcPct val="90000"/>
              </a:lnSpc>
              <a:spcAft>
                <a:spcPts val="600"/>
              </a:spcAft>
            </a:pPr>
            <a:r>
              <a:rPr lang="en-US" b="1" dirty="0">
                <a:solidFill>
                  <a:srgbClr val="0078D7"/>
                </a:solidFill>
              </a:rPr>
              <a:t>And the action will be performed by the appropriate Azure Stack Hub service…</a:t>
            </a:r>
          </a:p>
        </p:txBody>
      </p:sp>
      <p:sp>
        <p:nvSpPr>
          <p:cNvPr id="37" name="Rectangle 36"/>
          <p:cNvSpPr/>
          <p:nvPr/>
        </p:nvSpPr>
        <p:spPr>
          <a:xfrm>
            <a:off x="412980" y="313666"/>
            <a:ext cx="12429887" cy="8997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tlCol="0" anchor="t" anchorCtr="0"/>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4800" spc="-102" dirty="0">
                <a:ln w="3175">
                  <a:noFill/>
                </a:ln>
                <a:solidFill>
                  <a:srgbClr val="505050"/>
                </a:solidFill>
                <a:latin typeface="+mj-lt"/>
                <a:cs typeface="Segoe UI" pitchFamily="34" charset="0"/>
              </a:rPr>
              <a:t>Hardware management diagram</a:t>
            </a:r>
          </a:p>
        </p:txBody>
      </p:sp>
    </p:spTree>
    <p:extLst>
      <p:ext uri="{BB962C8B-B14F-4D97-AF65-F5344CB8AC3E}">
        <p14:creationId xmlns:p14="http://schemas.microsoft.com/office/powerpoint/2010/main" val="3533709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with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left)">
                                      <p:cBhvr>
                                        <p:cTn id="11" dur="500"/>
                                        <p:tgtEl>
                                          <p:spTgt spid="54"/>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73"/>
                                        </p:tgtEl>
                                        <p:attrNameLst>
                                          <p:attrName>style.visibility</p:attrName>
                                        </p:attrNameLst>
                                      </p:cBhvr>
                                      <p:to>
                                        <p:strVal val="visible"/>
                                      </p:to>
                                    </p:set>
                                    <p:animEffect transition="in" filter="wipe(down)">
                                      <p:cBhvr>
                                        <p:cTn id="15" dur="500"/>
                                        <p:tgtEl>
                                          <p:spTgt spid="73"/>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wipe(left)">
                                      <p:cBhvr>
                                        <p:cTn id="19" dur="500"/>
                                        <p:tgtEl>
                                          <p:spTgt spid="53"/>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88"/>
                                        </p:tgtEl>
                                        <p:attrNameLst>
                                          <p:attrName>style.visibility</p:attrName>
                                        </p:attrNameLst>
                                      </p:cBhvr>
                                      <p:to>
                                        <p:strVal val="visible"/>
                                      </p:to>
                                    </p:set>
                                    <p:animEffect transition="in" filter="wipe(down)">
                                      <p:cBhvr>
                                        <p:cTn id="23" dur="500"/>
                                        <p:tgtEl>
                                          <p:spTgt spid="88"/>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wipe(left)">
                                      <p:cBhvr>
                                        <p:cTn id="27" dur="500"/>
                                        <p:tgtEl>
                                          <p:spTgt spid="57"/>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105"/>
                                        </p:tgtEl>
                                        <p:attrNameLst>
                                          <p:attrName>style.visibility</p:attrName>
                                        </p:attrNameLst>
                                      </p:cBhvr>
                                      <p:to>
                                        <p:strVal val="visible"/>
                                      </p:to>
                                    </p:set>
                                    <p:animEffect transition="in" filter="wipe(down)">
                                      <p:cBhvr>
                                        <p:cTn id="31" dur="500"/>
                                        <p:tgtEl>
                                          <p:spTgt spid="105"/>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41"/>
                                        </p:tgtEl>
                                        <p:attrNameLst>
                                          <p:attrName>style.visibility</p:attrName>
                                        </p:attrNameLst>
                                      </p:cBhvr>
                                      <p:to>
                                        <p:strVal val="visible"/>
                                      </p:to>
                                    </p:set>
                                    <p:animEffect transition="in" filter="wipe(left)">
                                      <p:cBhvr>
                                        <p:cTn id="35" dur="500"/>
                                        <p:tgtEl>
                                          <p:spTgt spid="41"/>
                                        </p:tgtEl>
                                      </p:cBhvr>
                                    </p:animEffect>
                                  </p:childTnLst>
                                </p:cTn>
                              </p:par>
                            </p:childTnLst>
                          </p:cTn>
                        </p:par>
                        <p:par>
                          <p:cTn id="36" fill="hold">
                            <p:stCondLst>
                              <p:cond delay="4000"/>
                            </p:stCondLst>
                            <p:childTnLst>
                              <p:par>
                                <p:cTn id="37" presetID="22" presetClass="entr" presetSubtype="1" fill="hold" nodeType="afterEffect">
                                  <p:stCondLst>
                                    <p:cond delay="0"/>
                                  </p:stCondLst>
                                  <p:childTnLst>
                                    <p:set>
                                      <p:cBhvr>
                                        <p:cTn id="38" dur="1" fill="hold">
                                          <p:stCondLst>
                                            <p:cond delay="0"/>
                                          </p:stCondLst>
                                        </p:cTn>
                                        <p:tgtEl>
                                          <p:spTgt spid="92"/>
                                        </p:tgtEl>
                                        <p:attrNameLst>
                                          <p:attrName>style.visibility</p:attrName>
                                        </p:attrNameLst>
                                      </p:cBhvr>
                                      <p:to>
                                        <p:strVal val="visible"/>
                                      </p:to>
                                    </p:set>
                                    <p:animEffect transition="in" filter="wipe(up)">
                                      <p:cBhvr>
                                        <p:cTn id="39" dur="500"/>
                                        <p:tgtEl>
                                          <p:spTgt spid="92"/>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000"/>
                                        <p:tgtEl>
                                          <p:spTgt spid="5"/>
                                        </p:tgtEl>
                                      </p:cBhvr>
                                    </p:animEffect>
                                    <p:anim calcmode="lin" valueType="num">
                                      <p:cBhvr>
                                        <p:cTn id="45" dur="1000" fill="hold"/>
                                        <p:tgtEl>
                                          <p:spTgt spid="5"/>
                                        </p:tgtEl>
                                        <p:attrNameLst>
                                          <p:attrName>ppt_x</p:attrName>
                                        </p:attrNameLst>
                                      </p:cBhvr>
                                      <p:tavLst>
                                        <p:tav tm="0">
                                          <p:val>
                                            <p:strVal val="#ppt_x"/>
                                          </p:val>
                                        </p:tav>
                                        <p:tav tm="100000">
                                          <p:val>
                                            <p:strVal val="#ppt_x"/>
                                          </p:val>
                                        </p:tav>
                                      </p:tavLst>
                                    </p:anim>
                                    <p:anim calcmode="lin" valueType="num">
                                      <p:cBhvr>
                                        <p:cTn id="4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0" presetClass="exit" presetSubtype="0" fill="hold" grpId="1" nodeType="clickEffect">
                                  <p:stCondLst>
                                    <p:cond delay="0"/>
                                  </p:stCondLst>
                                  <p:childTnLst>
                                    <p:animEffect transition="out" filter="fade">
                                      <p:cBhvr>
                                        <p:cTn id="50" dur="500"/>
                                        <p:tgtEl>
                                          <p:spTgt spid="5"/>
                                        </p:tgtEl>
                                      </p:cBhvr>
                                    </p:animEffect>
                                    <p:set>
                                      <p:cBhvr>
                                        <p:cTn id="51" dur="1" fill="hold">
                                          <p:stCondLst>
                                            <p:cond delay="499"/>
                                          </p:stCondLst>
                                        </p:cTn>
                                        <p:tgtEl>
                                          <p:spTgt spid="5"/>
                                        </p:tgtEl>
                                        <p:attrNameLst>
                                          <p:attrName>style.visibility</p:attrName>
                                        </p:attrNameLst>
                                      </p:cBhvr>
                                      <p:to>
                                        <p:strVal val="hidden"/>
                                      </p:to>
                                    </p:set>
                                  </p:childTnLst>
                                </p:cTn>
                              </p:par>
                            </p:childTnLst>
                          </p:cTn>
                        </p:par>
                        <p:par>
                          <p:cTn id="52" fill="hold">
                            <p:stCondLst>
                              <p:cond delay="500"/>
                            </p:stCondLst>
                            <p:childTnLst>
                              <p:par>
                                <p:cTn id="53" presetID="42" presetClass="entr" presetSubtype="0" fill="hold" grpId="0" nodeType="after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fade">
                                      <p:cBhvr>
                                        <p:cTn id="55" dur="1000"/>
                                        <p:tgtEl>
                                          <p:spTgt spid="52"/>
                                        </p:tgtEl>
                                      </p:cBhvr>
                                    </p:animEffect>
                                    <p:anim calcmode="lin" valueType="num">
                                      <p:cBhvr>
                                        <p:cTn id="56" dur="1000" fill="hold"/>
                                        <p:tgtEl>
                                          <p:spTgt spid="52"/>
                                        </p:tgtEl>
                                        <p:attrNameLst>
                                          <p:attrName>ppt_x</p:attrName>
                                        </p:attrNameLst>
                                      </p:cBhvr>
                                      <p:tavLst>
                                        <p:tav tm="0">
                                          <p:val>
                                            <p:strVal val="#ppt_x"/>
                                          </p:val>
                                        </p:tav>
                                        <p:tav tm="100000">
                                          <p:val>
                                            <p:strVal val="#ppt_x"/>
                                          </p:val>
                                        </p:tav>
                                      </p:tavLst>
                                    </p:anim>
                                    <p:anim calcmode="lin" valueType="num">
                                      <p:cBhvr>
                                        <p:cTn id="57"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1" nodeType="clickEffect">
                                  <p:stCondLst>
                                    <p:cond delay="0"/>
                                  </p:stCondLst>
                                  <p:childTnLst>
                                    <p:animEffect transition="out" filter="fade">
                                      <p:cBhvr>
                                        <p:cTn id="61" dur="500"/>
                                        <p:tgtEl>
                                          <p:spTgt spid="52"/>
                                        </p:tgtEl>
                                      </p:cBhvr>
                                    </p:animEffect>
                                    <p:set>
                                      <p:cBhvr>
                                        <p:cTn id="62" dur="1" fill="hold">
                                          <p:stCondLst>
                                            <p:cond delay="499"/>
                                          </p:stCondLst>
                                        </p:cTn>
                                        <p:tgtEl>
                                          <p:spTgt spid="52"/>
                                        </p:tgtEl>
                                        <p:attrNameLst>
                                          <p:attrName>style.visibility</p:attrName>
                                        </p:attrNameLst>
                                      </p:cBhvr>
                                      <p:to>
                                        <p:strVal val="hidden"/>
                                      </p:to>
                                    </p:set>
                                  </p:childTnLst>
                                </p:cTn>
                              </p:par>
                            </p:childTnLst>
                          </p:cTn>
                        </p:par>
                        <p:par>
                          <p:cTn id="63" fill="hold">
                            <p:stCondLst>
                              <p:cond delay="500"/>
                            </p:stCondLst>
                            <p:childTnLst>
                              <p:par>
                                <p:cTn id="64" presetID="42" presetClass="entr" presetSubtype="0" fill="hold" grpId="0" nodeType="afterEffect">
                                  <p:stCondLst>
                                    <p:cond delay="0"/>
                                  </p:stCondLst>
                                  <p:childTnLst>
                                    <p:set>
                                      <p:cBhvr>
                                        <p:cTn id="65" dur="1" fill="hold">
                                          <p:stCondLst>
                                            <p:cond delay="0"/>
                                          </p:stCondLst>
                                        </p:cTn>
                                        <p:tgtEl>
                                          <p:spTgt spid="55"/>
                                        </p:tgtEl>
                                        <p:attrNameLst>
                                          <p:attrName>style.visibility</p:attrName>
                                        </p:attrNameLst>
                                      </p:cBhvr>
                                      <p:to>
                                        <p:strVal val="visible"/>
                                      </p:to>
                                    </p:set>
                                    <p:animEffect transition="in" filter="fade">
                                      <p:cBhvr>
                                        <p:cTn id="66" dur="1000"/>
                                        <p:tgtEl>
                                          <p:spTgt spid="55"/>
                                        </p:tgtEl>
                                      </p:cBhvr>
                                    </p:animEffect>
                                    <p:anim calcmode="lin" valueType="num">
                                      <p:cBhvr>
                                        <p:cTn id="67" dur="1000" fill="hold"/>
                                        <p:tgtEl>
                                          <p:spTgt spid="55"/>
                                        </p:tgtEl>
                                        <p:attrNameLst>
                                          <p:attrName>ppt_x</p:attrName>
                                        </p:attrNameLst>
                                      </p:cBhvr>
                                      <p:tavLst>
                                        <p:tav tm="0">
                                          <p:val>
                                            <p:strVal val="#ppt_x"/>
                                          </p:val>
                                        </p:tav>
                                        <p:tav tm="100000">
                                          <p:val>
                                            <p:strVal val="#ppt_x"/>
                                          </p:val>
                                        </p:tav>
                                      </p:tavLst>
                                    </p:anim>
                                    <p:anim calcmode="lin" valueType="num">
                                      <p:cBhvr>
                                        <p:cTn id="68"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10" presetClass="exit" presetSubtype="0" fill="hold" grpId="1" nodeType="clickEffect">
                                  <p:stCondLst>
                                    <p:cond delay="0"/>
                                  </p:stCondLst>
                                  <p:childTnLst>
                                    <p:animEffect transition="out" filter="fade">
                                      <p:cBhvr>
                                        <p:cTn id="72" dur="500"/>
                                        <p:tgtEl>
                                          <p:spTgt spid="55"/>
                                        </p:tgtEl>
                                      </p:cBhvr>
                                    </p:animEffect>
                                    <p:set>
                                      <p:cBhvr>
                                        <p:cTn id="73" dur="1" fill="hold">
                                          <p:stCondLst>
                                            <p:cond delay="499"/>
                                          </p:stCondLst>
                                        </p:cTn>
                                        <p:tgtEl>
                                          <p:spTgt spid="5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7" grpId="0" animBg="1"/>
      <p:bldP spid="41" grpId="0" animBg="1"/>
      <p:bldP spid="53" grpId="0" animBg="1"/>
      <p:bldP spid="6" grpId="0" animBg="1"/>
      <p:bldP spid="5" grpId="0" animBg="1"/>
      <p:bldP spid="5" grpId="1" animBg="1"/>
      <p:bldP spid="52" grpId="0" animBg="1"/>
      <p:bldP spid="52" grpId="1" animBg="1"/>
      <p:bldP spid="55" grpId="0" animBg="1"/>
      <p:bldP spid="55" grpId="1" animBg="1"/>
    </p:bldLst>
  </p:timing>
</p:sld>
</file>

<file path=ppt/slides/slide60.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Computer Controller</a:t>
            </a:r>
          </a:p>
        </p:txBody>
      </p:sp>
      <p:sp>
        <p:nvSpPr>
          <p:cNvPr id="2" name="Text Placeholder 1"/>
          <p:cNvSpPr>
            <a:spLocks noGrp="1"/>
          </p:cNvSpPr>
          <p:nvPr>
            <p:ph type="body" sz="quarter" idx="4294967295"/>
          </p:nvPr>
        </p:nvSpPr>
        <p:spPr>
          <a:xfrm>
            <a:off x="274637" y="1212850"/>
            <a:ext cx="11612561" cy="2046714"/>
          </a:xfrm>
        </p:spPr>
        <p:txBody>
          <a:bodyPr/>
          <a:lstStyle/>
          <a:p>
            <a:pPr marL="0" indent="0">
              <a:spcBef>
                <a:spcPts val="0"/>
              </a:spcBef>
              <a:spcAft>
                <a:spcPts val="600"/>
              </a:spcAft>
              <a:buNone/>
            </a:pPr>
            <a:r>
              <a:rPr lang="en-US" sz="2800" dirty="0">
                <a:solidFill>
                  <a:srgbClr val="0078D7"/>
                </a:solidFill>
              </a:rPr>
              <a:t>Interacts with Scale Unit and Hyper-V to manage Virtual Machines</a:t>
            </a:r>
          </a:p>
          <a:p>
            <a:pPr>
              <a:spcBef>
                <a:spcPts val="0"/>
              </a:spcBef>
              <a:spcAft>
                <a:spcPts val="600"/>
              </a:spcAft>
            </a:pPr>
            <a:r>
              <a:rPr lang="en-US" sz="1800" dirty="0">
                <a:solidFill>
                  <a:srgbClr val="505050"/>
                </a:solidFill>
                <a:latin typeface="+mj-lt"/>
              </a:rPr>
              <a:t>Using PowerShell implementation</a:t>
            </a:r>
            <a:endParaRPr lang="en-US" sz="1800" dirty="0">
              <a:solidFill>
                <a:srgbClr val="505050"/>
              </a:solidFill>
            </a:endParaRPr>
          </a:p>
          <a:p>
            <a:pPr>
              <a:spcBef>
                <a:spcPts val="0"/>
              </a:spcBef>
              <a:spcAft>
                <a:spcPts val="600"/>
              </a:spcAft>
            </a:pPr>
            <a:r>
              <a:rPr lang="en-US" sz="1800" dirty="0">
                <a:solidFill>
                  <a:srgbClr val="505050"/>
                </a:solidFill>
                <a:latin typeface="+mj-lt"/>
              </a:rPr>
              <a:t>Authenticates and authorizes using PowerShell Just-Enough-Admin (JEA)</a:t>
            </a:r>
          </a:p>
          <a:p>
            <a:endParaRPr lang="en-US" sz="4400" dirty="0">
              <a:solidFill>
                <a:srgbClr val="505050"/>
              </a:solidFill>
            </a:endParaRPr>
          </a:p>
        </p:txBody>
      </p:sp>
      <p:sp>
        <p:nvSpPr>
          <p:cNvPr id="4" name="Rounded Rectangle 4"/>
          <p:cNvSpPr/>
          <p:nvPr/>
        </p:nvSpPr>
        <p:spPr>
          <a:xfrm>
            <a:off x="960437" y="4106862"/>
            <a:ext cx="10209497" cy="635106"/>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Computer Controller (CC)</a:t>
            </a:r>
          </a:p>
        </p:txBody>
      </p:sp>
      <p:sp>
        <p:nvSpPr>
          <p:cNvPr id="5" name="Rounded Rectangle 6"/>
          <p:cNvSpPr/>
          <p:nvPr/>
        </p:nvSpPr>
        <p:spPr>
          <a:xfrm>
            <a:off x="959821" y="6163999"/>
            <a:ext cx="10209497" cy="635106"/>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Scale Units / Hyper-V</a:t>
            </a:r>
          </a:p>
        </p:txBody>
      </p:sp>
      <p:cxnSp>
        <p:nvCxnSpPr>
          <p:cNvPr id="6" name="Straight Arrow Connector 5"/>
          <p:cNvCxnSpPr>
            <a:cxnSpLocks/>
          </p:cNvCxnSpPr>
          <p:nvPr/>
        </p:nvCxnSpPr>
        <p:spPr>
          <a:xfrm flipH="1">
            <a:off x="6064569" y="4741969"/>
            <a:ext cx="616" cy="1422031"/>
          </a:xfrm>
          <a:prstGeom prst="straightConnector1">
            <a:avLst/>
          </a:prstGeom>
          <a:ln w="5715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6331544" y="4741968"/>
            <a:ext cx="4837773" cy="1932798"/>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VM Placement</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VM Actions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VM Configuration </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Manage Scale Unit Lifecycle</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505050"/>
              </a:solidFill>
              <a:effectLst/>
              <a:uLnTx/>
              <a:uFillTx/>
              <a:latin typeface="+mj-lt"/>
              <a:ea typeface="+mn-ea"/>
              <a:cs typeface="+mn-cs"/>
            </a:endParaRPr>
          </a:p>
        </p:txBody>
      </p:sp>
      <p:sp>
        <p:nvSpPr>
          <p:cNvPr id="8" name="Rounded Rectangle 71"/>
          <p:cNvSpPr/>
          <p:nvPr/>
        </p:nvSpPr>
        <p:spPr bwMode="auto">
          <a:xfrm>
            <a:off x="7460662" y="3025220"/>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cxnSp>
        <p:nvCxnSpPr>
          <p:cNvPr id="9" name="Connector: Elbow 8"/>
          <p:cNvCxnSpPr>
            <a:cxnSpLocks/>
            <a:stCxn id="8" idx="2"/>
          </p:cNvCxnSpPr>
          <p:nvPr/>
        </p:nvCxnSpPr>
        <p:spPr>
          <a:xfrm rot="5400000">
            <a:off x="6637363" y="2765997"/>
            <a:ext cx="774205" cy="1872107"/>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0" name="Rounded Rectangle 69"/>
          <p:cNvSpPr/>
          <p:nvPr/>
        </p:nvSpPr>
        <p:spPr bwMode="auto">
          <a:xfrm>
            <a:off x="5564713" y="309193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CRP</a:t>
            </a:r>
          </a:p>
        </p:txBody>
      </p:sp>
      <p:cxnSp>
        <p:nvCxnSpPr>
          <p:cNvPr id="11" name="Straight Arrow Connector 10"/>
          <p:cNvCxnSpPr>
            <a:stCxn id="10" idx="2"/>
          </p:cNvCxnSpPr>
          <p:nvPr/>
        </p:nvCxnSpPr>
        <p:spPr>
          <a:xfrm>
            <a:off x="6064569" y="3381667"/>
            <a:ext cx="8969" cy="640767"/>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98427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p:bldLst>
  </p:timing>
</p:sld>
</file>

<file path=ppt/slides/slide61.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505050"/>
                </a:solidFill>
              </a:rPr>
              <a:t>Storage Controller</a:t>
            </a:r>
          </a:p>
        </p:txBody>
      </p:sp>
      <p:sp>
        <p:nvSpPr>
          <p:cNvPr id="2" name="Text Placeholder 1"/>
          <p:cNvSpPr>
            <a:spLocks noGrp="1"/>
          </p:cNvSpPr>
          <p:nvPr>
            <p:ph type="body" sz="quarter" idx="4294967295"/>
          </p:nvPr>
        </p:nvSpPr>
        <p:spPr>
          <a:xfrm>
            <a:off x="274638" y="1212850"/>
            <a:ext cx="11612561" cy="2046714"/>
          </a:xfrm>
        </p:spPr>
        <p:txBody>
          <a:bodyPr/>
          <a:lstStyle/>
          <a:p>
            <a:pPr marL="0" indent="0">
              <a:spcBef>
                <a:spcPts val="0"/>
              </a:spcBef>
              <a:spcAft>
                <a:spcPts val="600"/>
              </a:spcAft>
              <a:buNone/>
            </a:pPr>
            <a:r>
              <a:rPr lang="en-US" sz="2800" dirty="0">
                <a:solidFill>
                  <a:srgbClr val="0078D7"/>
                </a:solidFill>
              </a:rPr>
              <a:t>Interacts with Storage Subsystem</a:t>
            </a:r>
          </a:p>
          <a:p>
            <a:pPr>
              <a:spcBef>
                <a:spcPts val="0"/>
              </a:spcBef>
              <a:spcAft>
                <a:spcPts val="600"/>
              </a:spcAft>
            </a:pPr>
            <a:r>
              <a:rPr lang="en-US" sz="1800" dirty="0">
                <a:solidFill>
                  <a:srgbClr val="505050"/>
                </a:solidFill>
                <a:latin typeface="+mj-lt"/>
              </a:rPr>
              <a:t>Using PowerShell implementation</a:t>
            </a:r>
          </a:p>
          <a:p>
            <a:pPr>
              <a:spcBef>
                <a:spcPts val="0"/>
              </a:spcBef>
              <a:spcAft>
                <a:spcPts val="600"/>
              </a:spcAft>
            </a:pPr>
            <a:r>
              <a:rPr lang="en-US" sz="1800" dirty="0">
                <a:solidFill>
                  <a:srgbClr val="505050"/>
                </a:solidFill>
                <a:latin typeface="+mj-lt"/>
              </a:rPr>
              <a:t>Authenticates and authorizes using PowerShell Just-Enough-Admin (JEA)</a:t>
            </a:r>
          </a:p>
          <a:p>
            <a:endParaRPr lang="en-US" sz="4400" dirty="0">
              <a:solidFill>
                <a:srgbClr val="505050"/>
              </a:solidFill>
            </a:endParaRPr>
          </a:p>
        </p:txBody>
      </p:sp>
      <p:sp>
        <p:nvSpPr>
          <p:cNvPr id="4" name="Rounded Rectangle 4"/>
          <p:cNvSpPr/>
          <p:nvPr/>
        </p:nvSpPr>
        <p:spPr>
          <a:xfrm>
            <a:off x="1036637" y="4030662"/>
            <a:ext cx="10209497" cy="635106"/>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Storage Controller (SC)</a:t>
            </a:r>
          </a:p>
        </p:txBody>
      </p:sp>
      <p:sp>
        <p:nvSpPr>
          <p:cNvPr id="5" name="Rounded Rectangle 6"/>
          <p:cNvSpPr/>
          <p:nvPr/>
        </p:nvSpPr>
        <p:spPr>
          <a:xfrm>
            <a:off x="1036021" y="6087799"/>
            <a:ext cx="10209497" cy="635106"/>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504" rtl="0" eaLnBrk="1" fontAlgn="auto" latinLnBrk="0" hangingPunct="1">
              <a:lnSpc>
                <a:spcPct val="100000"/>
              </a:lnSpc>
              <a:spcBef>
                <a:spcPts val="0"/>
              </a:spcBef>
              <a:spcAft>
                <a:spcPts val="0"/>
              </a:spcAft>
              <a:buClrTx/>
              <a:buSzTx/>
              <a:buFontTx/>
              <a:buNone/>
              <a:tabLst/>
              <a:defRPr/>
            </a:pPr>
            <a:r>
              <a:rPr kumimoji="0" lang="en-US" sz="1836" b="0" i="0" u="none" strike="noStrike" kern="1200" cap="none" spc="0" normalizeH="0" baseline="0" noProof="0">
                <a:ln>
                  <a:noFill/>
                </a:ln>
                <a:solidFill>
                  <a:prstClr val="white"/>
                </a:solidFill>
                <a:effectLst/>
                <a:uLnTx/>
                <a:uFillTx/>
                <a:latin typeface="Segoe UI Light" panose="020B0502040204020203" pitchFamily="34" charset="0"/>
                <a:ea typeface="+mn-ea"/>
                <a:cs typeface="Segoe UI Light" panose="020B0502040204020203" pitchFamily="34" charset="0"/>
              </a:rPr>
              <a:t>SOFS / S2D</a:t>
            </a:r>
          </a:p>
        </p:txBody>
      </p:sp>
      <p:cxnSp>
        <p:nvCxnSpPr>
          <p:cNvPr id="6" name="Straight Arrow Connector 5"/>
          <p:cNvCxnSpPr>
            <a:cxnSpLocks/>
          </p:cNvCxnSpPr>
          <p:nvPr/>
        </p:nvCxnSpPr>
        <p:spPr>
          <a:xfrm flipH="1">
            <a:off x="6140769" y="4665769"/>
            <a:ext cx="616" cy="1422031"/>
          </a:xfrm>
          <a:prstGeom prst="straightConnector1">
            <a:avLst/>
          </a:prstGeom>
          <a:ln w="57150">
            <a:solidFill>
              <a:srgbClr val="50505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6274565" y="4783113"/>
            <a:ext cx="4837773" cy="1197212"/>
          </a:xfrm>
          <a:prstGeom prst="rect">
            <a:avLst/>
          </a:prstGeom>
          <a:noFill/>
        </p:spPr>
        <p:txBody>
          <a:bodyPr wrap="square" lIns="182857" tIns="146285" rIns="182857" bIns="146285" rtlCol="0">
            <a:spAutoFit/>
          </a:bodyPr>
          <a:lstStyle/>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Pools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Volumes</a:t>
            </a:r>
          </a:p>
          <a:p>
            <a:pPr marL="285750" marR="0" lvl="0" indent="-28575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srgbClr val="505050"/>
                </a:solidFill>
                <a:latin typeface="+mj-lt"/>
              </a:rPr>
              <a:t>Shares</a:t>
            </a:r>
          </a:p>
        </p:txBody>
      </p:sp>
      <p:sp>
        <p:nvSpPr>
          <p:cNvPr id="11" name="Rounded Rectangle 71"/>
          <p:cNvSpPr/>
          <p:nvPr/>
        </p:nvSpPr>
        <p:spPr bwMode="auto">
          <a:xfrm>
            <a:off x="7460662" y="3025220"/>
            <a:ext cx="999711" cy="289728"/>
          </a:xfrm>
          <a:prstGeom prst="round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FRP</a:t>
            </a:r>
          </a:p>
        </p:txBody>
      </p:sp>
      <p:cxnSp>
        <p:nvCxnSpPr>
          <p:cNvPr id="12" name="Connector: Elbow 11"/>
          <p:cNvCxnSpPr>
            <a:cxnSpLocks/>
            <a:stCxn id="11" idx="2"/>
          </p:cNvCxnSpPr>
          <p:nvPr/>
        </p:nvCxnSpPr>
        <p:spPr>
          <a:xfrm rot="5400000">
            <a:off x="6637363" y="2765997"/>
            <a:ext cx="774205" cy="1872107"/>
          </a:xfrm>
          <a:prstGeom prst="bentConnector3">
            <a:avLst/>
          </a:prstGeom>
          <a:ln w="38100">
            <a:solidFill>
              <a:schemeClr val="accent5"/>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Rounded Rectangle 69"/>
          <p:cNvSpPr/>
          <p:nvPr/>
        </p:nvSpPr>
        <p:spPr bwMode="auto">
          <a:xfrm>
            <a:off x="5564713" y="3091939"/>
            <a:ext cx="999711" cy="289728"/>
          </a:xfrm>
          <a:prstGeom prst="round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1" tIns="45707" rIns="182831" bIns="45707" numCol="1" spcCol="0" rtlCol="0" fromWordArt="0" anchor="t" anchorCtr="0" forceAA="0" compatLnSpc="1">
            <a:prstTxWarp prst="textNoShape">
              <a:avLst/>
            </a:prstTxWarp>
            <a:noAutofit/>
          </a:bodyPr>
          <a:lstStyle/>
          <a:p>
            <a:pPr marL="0" marR="0" lvl="0" indent="0" algn="ctr" defTabSz="932200" rtl="0"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SRP</a:t>
            </a:r>
          </a:p>
        </p:txBody>
      </p:sp>
      <p:cxnSp>
        <p:nvCxnSpPr>
          <p:cNvPr id="14" name="Straight Arrow Connector 13"/>
          <p:cNvCxnSpPr>
            <a:stCxn id="13" idx="2"/>
          </p:cNvCxnSpPr>
          <p:nvPr/>
        </p:nvCxnSpPr>
        <p:spPr>
          <a:xfrm>
            <a:off x="6064569" y="3381667"/>
            <a:ext cx="8969" cy="640767"/>
          </a:xfrm>
          <a:prstGeom prst="straightConnector1">
            <a:avLst/>
          </a:prstGeom>
          <a:ln w="28575">
            <a:solidFill>
              <a:schemeClr val="bg2"/>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87570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8" y="2659062"/>
            <a:ext cx="11887200" cy="1181862"/>
          </a:xfrm>
        </p:spPr>
        <p:txBody>
          <a:bodyPr/>
          <a:lstStyle/>
          <a:p>
            <a:r>
              <a:rPr lang="en-US" dirty="0"/>
              <a:t>Monitoring Azure Stack Hub</a:t>
            </a:r>
          </a:p>
        </p:txBody>
      </p:sp>
    </p:spTree>
    <p:extLst>
      <p:ext uri="{BB962C8B-B14F-4D97-AF65-F5344CB8AC3E}">
        <p14:creationId xmlns:p14="http://schemas.microsoft.com/office/powerpoint/2010/main" val="2528312944"/>
      </p:ext>
    </p:extLst>
  </p:cSld>
  <p:clrMapOvr>
    <a:overrideClrMapping bg1="dk1" tx1="lt1" bg2="dk2" tx2="lt2" accent1="accent1" accent2="accent2" accent3="accent3" accent4="accent4" accent5="accent5" accent6="accent6" hlink="hlink" folHlink="folHlink"/>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device&#10;&#10;Description automatically generated">
            <a:extLst>
              <a:ext uri="{FF2B5EF4-FFF2-40B4-BE49-F238E27FC236}">
                <a16:creationId xmlns:a16="http://schemas.microsoft.com/office/drawing/2014/main" id="{F207EE3F-1EA5-4966-86C7-570E9063C4D4}"/>
              </a:ext>
            </a:extLst>
          </p:cNvPr>
          <p:cNvPicPr>
            <a:picLocks noChangeAspect="1"/>
          </p:cNvPicPr>
          <p:nvPr/>
        </p:nvPicPr>
        <p:blipFill>
          <a:blip r:embed="rId4">
            <a:alphaModFix amt="20000"/>
            <a:extLst>
              <a:ext uri="{837473B0-CC2E-450A-ABE3-18F120FF3D39}">
                <a1611:picAttrSrcUrl xmlns:a1611="http://schemas.microsoft.com/office/drawing/2016/11/main" r:id="rId5"/>
              </a:ext>
            </a:extLst>
          </a:blip>
          <a:stretch>
            <a:fillRect/>
          </a:stretch>
        </p:blipFill>
        <p:spPr>
          <a:xfrm>
            <a:off x="4620403" y="1287462"/>
            <a:ext cx="7543800" cy="5500116"/>
          </a:xfrm>
          <a:prstGeom prst="rect">
            <a:avLst/>
          </a:prstGeom>
        </p:spPr>
      </p:pic>
      <p:sp>
        <p:nvSpPr>
          <p:cNvPr id="2" name="Title 1"/>
          <p:cNvSpPr>
            <a:spLocks noGrp="1"/>
          </p:cNvSpPr>
          <p:nvPr>
            <p:ph type="title"/>
          </p:nvPr>
        </p:nvSpPr>
        <p:spPr/>
        <p:txBody>
          <a:bodyPr/>
          <a:lstStyle/>
          <a:p>
            <a:r>
              <a:rPr lang="en-US" dirty="0">
                <a:solidFill>
                  <a:srgbClr val="505050"/>
                </a:solidFill>
              </a:rPr>
              <a:t>Monitoring problem space</a:t>
            </a:r>
          </a:p>
        </p:txBody>
      </p:sp>
      <p:sp>
        <p:nvSpPr>
          <p:cNvPr id="4" name="Text Placeholder 3"/>
          <p:cNvSpPr>
            <a:spLocks noGrp="1"/>
          </p:cNvSpPr>
          <p:nvPr>
            <p:ph type="body" sz="quarter" idx="4294967295"/>
          </p:nvPr>
        </p:nvSpPr>
        <p:spPr>
          <a:xfrm>
            <a:off x="2332037" y="1744662"/>
            <a:ext cx="8047037" cy="4379019"/>
          </a:xfrm>
        </p:spPr>
        <p:txBody>
          <a:bodyPr vert="horz" wrap="square" lIns="0" tIns="91440" rIns="146304" bIns="91440" rtlCol="0">
            <a:spAutoFit/>
          </a:bodyPr>
          <a:lstStyle/>
          <a:p>
            <a:pPr marL="0" indent="0">
              <a:lnSpc>
                <a:spcPct val="114000"/>
              </a:lnSpc>
              <a:spcBef>
                <a:spcPts val="0"/>
              </a:spcBef>
              <a:spcAft>
                <a:spcPts val="600"/>
              </a:spcAft>
              <a:buNone/>
            </a:pPr>
            <a:r>
              <a:rPr lang="en-US" sz="3200" dirty="0">
                <a:solidFill>
                  <a:srgbClr val="0078D7"/>
                </a:solidFill>
              </a:rPr>
              <a:t>Complexity of understanding health</a:t>
            </a:r>
          </a:p>
          <a:p>
            <a:pPr>
              <a:lnSpc>
                <a:spcPct val="114000"/>
              </a:lnSpc>
              <a:spcBef>
                <a:spcPts val="0"/>
              </a:spcBef>
              <a:spcAft>
                <a:spcPts val="600"/>
              </a:spcAft>
            </a:pPr>
            <a:r>
              <a:rPr lang="en-US" sz="2000" dirty="0">
                <a:solidFill>
                  <a:srgbClr val="505050"/>
                </a:solidFill>
                <a:latin typeface="+mj-lt"/>
              </a:rPr>
              <a:t>Clouds depend on many different technologies</a:t>
            </a:r>
          </a:p>
          <a:p>
            <a:pPr>
              <a:lnSpc>
                <a:spcPct val="114000"/>
              </a:lnSpc>
              <a:spcBef>
                <a:spcPts val="0"/>
              </a:spcBef>
              <a:spcAft>
                <a:spcPts val="600"/>
              </a:spcAft>
            </a:pPr>
            <a:r>
              <a:rPr lang="en-US" sz="2000" dirty="0">
                <a:solidFill>
                  <a:srgbClr val="505050"/>
                </a:solidFill>
                <a:latin typeface="+mj-lt"/>
              </a:rPr>
              <a:t>Health of the cloud is not the sum of its parts</a:t>
            </a:r>
          </a:p>
          <a:p>
            <a:pPr>
              <a:lnSpc>
                <a:spcPct val="114000"/>
              </a:lnSpc>
              <a:spcBef>
                <a:spcPts val="0"/>
              </a:spcBef>
              <a:spcAft>
                <a:spcPts val="600"/>
              </a:spcAft>
            </a:pPr>
            <a:r>
              <a:rPr lang="en-US" sz="2000" dirty="0">
                <a:solidFill>
                  <a:srgbClr val="505050"/>
                </a:solidFill>
                <a:latin typeface="+mj-lt"/>
              </a:rPr>
              <a:t>How do alerts relate to health?</a:t>
            </a:r>
          </a:p>
          <a:p>
            <a:pPr lvl="1">
              <a:lnSpc>
                <a:spcPct val="114000"/>
              </a:lnSpc>
              <a:spcBef>
                <a:spcPts val="0"/>
              </a:spcBef>
              <a:spcAft>
                <a:spcPts val="600"/>
              </a:spcAft>
              <a:buSzPct val="100000"/>
            </a:pPr>
            <a:endParaRPr lang="en-US" sz="2000" dirty="0">
              <a:solidFill>
                <a:srgbClr val="505050"/>
              </a:solidFill>
              <a:latin typeface="+mj-lt"/>
            </a:endParaRPr>
          </a:p>
          <a:p>
            <a:pPr marL="0" indent="0">
              <a:lnSpc>
                <a:spcPct val="114000"/>
              </a:lnSpc>
              <a:spcBef>
                <a:spcPts val="0"/>
              </a:spcBef>
              <a:spcAft>
                <a:spcPts val="600"/>
              </a:spcAft>
              <a:buSzPct val="100000"/>
              <a:buNone/>
            </a:pPr>
            <a:r>
              <a:rPr lang="en-US" sz="3200" dirty="0">
                <a:solidFill>
                  <a:srgbClr val="0078D7"/>
                </a:solidFill>
              </a:rPr>
              <a:t>Tax of alert deciphering</a:t>
            </a:r>
          </a:p>
          <a:p>
            <a:pPr marL="342900" lvl="1" indent="-342900">
              <a:lnSpc>
                <a:spcPct val="114000"/>
              </a:lnSpc>
              <a:spcBef>
                <a:spcPts val="0"/>
              </a:spcBef>
              <a:spcAft>
                <a:spcPts val="600"/>
              </a:spcAft>
            </a:pPr>
            <a:r>
              <a:rPr lang="en-US" sz="2000" dirty="0">
                <a:solidFill>
                  <a:srgbClr val="505050"/>
                </a:solidFill>
                <a:latin typeface="+mj-lt"/>
              </a:rPr>
              <a:t>Which alerts do I need to take action on?</a:t>
            </a:r>
          </a:p>
          <a:p>
            <a:pPr marL="342900" lvl="1" indent="-342900">
              <a:lnSpc>
                <a:spcPct val="114000"/>
              </a:lnSpc>
              <a:spcBef>
                <a:spcPts val="0"/>
              </a:spcBef>
              <a:spcAft>
                <a:spcPts val="600"/>
              </a:spcAft>
            </a:pPr>
            <a:r>
              <a:rPr lang="en-US" sz="2000" dirty="0">
                <a:solidFill>
                  <a:srgbClr val="505050"/>
                </a:solidFill>
                <a:latin typeface="+mj-lt"/>
              </a:rPr>
              <a:t>Which alerts should I address first?</a:t>
            </a:r>
          </a:p>
          <a:p>
            <a:pPr marL="342900" lvl="1" indent="-342900">
              <a:lnSpc>
                <a:spcPct val="114000"/>
              </a:lnSpc>
              <a:spcBef>
                <a:spcPts val="0"/>
              </a:spcBef>
              <a:spcAft>
                <a:spcPts val="600"/>
              </a:spcAft>
            </a:pPr>
            <a:r>
              <a:rPr lang="en-US" sz="2000" dirty="0">
                <a:solidFill>
                  <a:srgbClr val="505050"/>
                </a:solidFill>
                <a:latin typeface="+mj-lt"/>
              </a:rPr>
              <a:t>What are the steps to resolve?</a:t>
            </a:r>
          </a:p>
        </p:txBody>
      </p:sp>
    </p:spTree>
    <p:extLst>
      <p:ext uri="{BB962C8B-B14F-4D97-AF65-F5344CB8AC3E}">
        <p14:creationId xmlns:p14="http://schemas.microsoft.com/office/powerpoint/2010/main" val="35068625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Azure Stack Hub monitoring philosophy</a:t>
            </a:r>
          </a:p>
        </p:txBody>
      </p:sp>
      <p:sp>
        <p:nvSpPr>
          <p:cNvPr id="4" name="Text Placeholder 3"/>
          <p:cNvSpPr>
            <a:spLocks noGrp="1"/>
          </p:cNvSpPr>
          <p:nvPr>
            <p:ph type="body" sz="quarter" idx="4294967295"/>
          </p:nvPr>
        </p:nvSpPr>
        <p:spPr>
          <a:xfrm>
            <a:off x="452437" y="1212849"/>
            <a:ext cx="11252200" cy="5077800"/>
          </a:xfrm>
        </p:spPr>
        <p:txBody>
          <a:bodyPr vert="horz" wrap="square" lIns="0" tIns="91440" rIns="146304" bIns="91440" rtlCol="0">
            <a:spAutoFit/>
          </a:bodyPr>
          <a:lstStyle/>
          <a:p>
            <a:pPr>
              <a:lnSpc>
                <a:spcPct val="114000"/>
              </a:lnSpc>
            </a:pPr>
            <a:r>
              <a:rPr lang="en-US" sz="2800" b="1" dirty="0">
                <a:solidFill>
                  <a:srgbClr val="505050"/>
                </a:solidFill>
              </a:rPr>
              <a:t>Health is shown through ALERTS</a:t>
            </a:r>
          </a:p>
          <a:p>
            <a:pPr>
              <a:lnSpc>
                <a:spcPct val="114000"/>
              </a:lnSpc>
            </a:pPr>
            <a:r>
              <a:rPr lang="en-US" sz="2800" dirty="0">
                <a:solidFill>
                  <a:srgbClr val="505050"/>
                </a:solidFill>
              </a:rPr>
              <a:t>The alerts are managed by the Health Resource Provider (HRP)</a:t>
            </a:r>
          </a:p>
          <a:p>
            <a:pPr>
              <a:lnSpc>
                <a:spcPct val="114000"/>
              </a:lnSpc>
            </a:pPr>
            <a:r>
              <a:rPr lang="en-US" sz="2800" dirty="0">
                <a:solidFill>
                  <a:srgbClr val="505050"/>
                </a:solidFill>
              </a:rPr>
              <a:t>You can consume these alerts to suit your own tools and processes</a:t>
            </a:r>
          </a:p>
          <a:p>
            <a:pPr>
              <a:lnSpc>
                <a:spcPct val="114000"/>
              </a:lnSpc>
            </a:pPr>
            <a:r>
              <a:rPr lang="en-US" sz="2800" dirty="0">
                <a:solidFill>
                  <a:srgbClr val="505050"/>
                </a:solidFill>
              </a:rPr>
              <a:t>Azure Stack Hub manages and monitors all of the software in the box</a:t>
            </a:r>
          </a:p>
          <a:p>
            <a:pPr>
              <a:lnSpc>
                <a:spcPct val="114000"/>
              </a:lnSpc>
            </a:pPr>
            <a:r>
              <a:rPr lang="en-US" sz="2800" dirty="0">
                <a:solidFill>
                  <a:srgbClr val="505050"/>
                </a:solidFill>
              </a:rPr>
              <a:t>OEM will provide management capabilities for the hardware (including in-box network switches)</a:t>
            </a:r>
          </a:p>
          <a:p>
            <a:pPr>
              <a:lnSpc>
                <a:spcPct val="114000"/>
              </a:lnSpc>
            </a:pPr>
            <a:r>
              <a:rPr lang="en-US" sz="2800" dirty="0">
                <a:solidFill>
                  <a:srgbClr val="505050"/>
                </a:solidFill>
              </a:rPr>
              <a:t>The Hardware Lifecycle Host VM, which is OEM-specific, hosts these hardware management roles (and can be the target location to store logs pulled from an Azure Stack Hub scale unit during troubleshooting)</a:t>
            </a:r>
          </a:p>
          <a:p>
            <a:pPr lvl="1">
              <a:lnSpc>
                <a:spcPct val="114000"/>
              </a:lnSpc>
            </a:pPr>
            <a:r>
              <a:rPr lang="en-US" sz="200" dirty="0">
                <a:solidFill>
                  <a:srgbClr val="505050"/>
                </a:solidFill>
              </a:rPr>
              <a:t>Th</a:t>
            </a:r>
          </a:p>
        </p:txBody>
      </p:sp>
    </p:spTree>
    <p:extLst>
      <p:ext uri="{BB962C8B-B14F-4D97-AF65-F5344CB8AC3E}">
        <p14:creationId xmlns:p14="http://schemas.microsoft.com/office/powerpoint/2010/main" val="98381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fade">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7868751D-28D7-49DA-9A1E-005CDB50450F}"/>
    </a:ext>
  </a:extLst>
</a:theme>
</file>

<file path=ppt/theme/theme2.xml><?xml version="1.0" encoding="utf-8"?>
<a:theme xmlns:a="http://schemas.openxmlformats.org/drawingml/2006/main" name="1_WHITE TEMPLATE">
  <a:themeElements>
    <a:clrScheme name="BT - Blue">
      <a:dk1>
        <a:srgbClr val="505050"/>
      </a:dk1>
      <a:lt1>
        <a:srgbClr val="FFFFFF"/>
      </a:lt1>
      <a:dk2>
        <a:srgbClr val="0078D7"/>
      </a:dk2>
      <a:lt2>
        <a:srgbClr val="CDF4FF"/>
      </a:lt2>
      <a:accent1>
        <a:srgbClr val="0078D7"/>
      </a:accent1>
      <a:accent2>
        <a:srgbClr val="002050"/>
      </a:accent2>
      <a:accent3>
        <a:srgbClr val="B4009E"/>
      </a:accent3>
      <a:accent4>
        <a:srgbClr val="5C2D91"/>
      </a:accent4>
      <a:accent5>
        <a:srgbClr val="004B5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BLUE_2015_3.potx" id="{B6013B3B-8FDD-4682-B2A0-A40DA4D88E72}" vid="{104F0BBE-44F7-43B4-B685-3CBFA0666BAE}"/>
    </a:ext>
  </a:extLst>
</a:theme>
</file>

<file path=ppt/theme/theme3.xml><?xml version="1.0" encoding="utf-8"?>
<a:theme xmlns:a="http://schemas.openxmlformats.org/drawingml/2006/main" name="2_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4.xml><?xml version="1.0" encoding="utf-8"?>
<a:theme xmlns:a="http://schemas.openxmlformats.org/drawingml/2006/main" name="6-30537_Envision 2016 Concurrent Template_Dark">
  <a:themeElements>
    <a:clrScheme name="Ignite Dark">
      <a:dk1>
        <a:srgbClr val="505050"/>
      </a:dk1>
      <a:lt1>
        <a:srgbClr val="FFFFFF"/>
      </a:lt1>
      <a:dk2>
        <a:srgbClr val="D83B01"/>
      </a:dk2>
      <a:lt2>
        <a:srgbClr val="F8F8F8"/>
      </a:lt2>
      <a:accent1>
        <a:srgbClr val="D83B01"/>
      </a:accent1>
      <a:accent2>
        <a:srgbClr val="0078D7"/>
      </a:accent2>
      <a:accent3>
        <a:srgbClr val="D2D2D2"/>
      </a:accent3>
      <a:accent4>
        <a:srgbClr val="FFB900"/>
      </a:accent4>
      <a:accent5>
        <a:srgbClr val="FF8C00"/>
      </a:accent5>
      <a:accent6>
        <a:srgbClr val="00BCF2"/>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6_16x9_Template.potx" id="{61D5EBA6-A23E-492C-8A07-E4BCB14E768B}" vid="{D0C2E7D0-5C17-430B-90AA-64EE87CAC54C}"/>
    </a:ext>
  </a:extLst>
</a:theme>
</file>

<file path=ppt/theme/theme5.xml><?xml version="1.0" encoding="utf-8"?>
<a:theme xmlns:a="http://schemas.openxmlformats.org/drawingml/2006/main" name="5-50091_TR24_BO_CT_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id="{ACE1F860-A7C5-4F6A-9659-FD362B4E8CFA}" vid="{D991A258-702D-4C0C-9E71-E30025EE76B0}"/>
    </a:ext>
  </a:extLst>
</a:theme>
</file>

<file path=ppt/theme/theme6.xml><?xml version="1.0" encoding="utf-8"?>
<a:theme xmlns:a="http://schemas.openxmlformats.org/drawingml/2006/main" name="1_5-50091_TR24_BO_CT_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Read-Only]" id="{50EABD6B-5AA7-41F8-8208-02F93D083B66}" vid="{98CA0642-B885-452C-B533-0D85146AF589}"/>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2.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3.xml><?xml version="1.0" encoding="utf-8"?>
<a:themeOverride xmlns:a="http://schemas.openxmlformats.org/drawingml/2006/main">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themeOverride>
</file>

<file path=ppt/theme/themeOverride4.xml><?xml version="1.0" encoding="utf-8"?>
<a:themeOverride xmlns:a="http://schemas.openxmlformats.org/drawingml/2006/main">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themeOverride>
</file>

<file path=ppt/theme/themeOverride5.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ppt/theme/themeOverride6.xml><?xml version="1.0" encoding="utf-8"?>
<a:themeOverride xmlns:a="http://schemas.openxmlformats.org/drawingml/2006/main">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themeOverride>
</file>

<file path=ppt/theme/themeOverride7.xml><?xml version="1.0" encoding="utf-8"?>
<a:themeOverride xmlns:a="http://schemas.openxmlformats.org/drawingml/2006/main">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themeOverrid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16-9_Business_BLUE_2017_13</Template>
  <TotalTime>0</TotalTime>
  <Words>5405</Words>
  <Application>Microsoft Office PowerPoint</Application>
  <PresentationFormat>Custom</PresentationFormat>
  <Paragraphs>912</Paragraphs>
  <Slides>61</Slides>
  <Notes>61</Notes>
  <HiddenSlides>8</HiddenSlides>
  <MMClips>1</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61</vt:i4>
      </vt:variant>
    </vt:vector>
  </HeadingPairs>
  <TitlesOfParts>
    <vt:vector size="74" baseType="lpstr">
      <vt:lpstr>Arial</vt:lpstr>
      <vt:lpstr>Calibri</vt:lpstr>
      <vt:lpstr>Consolas</vt:lpstr>
      <vt:lpstr>Segoe UI</vt:lpstr>
      <vt:lpstr>Segoe UI Light</vt:lpstr>
      <vt:lpstr>Segoe UI Semilight</vt:lpstr>
      <vt:lpstr>Wingdings</vt:lpstr>
      <vt:lpstr>WHITE TEMPLATE</vt:lpstr>
      <vt:lpstr>1_WHITE TEMPLATE</vt:lpstr>
      <vt:lpstr>2_WHITE TEMPLATE</vt:lpstr>
      <vt:lpstr>6-30537_Envision 2016 Concurrent Template_Dark</vt:lpstr>
      <vt:lpstr>5-50091_TR24_BO_CT_Template</vt:lpstr>
      <vt:lpstr>1_5-50091_TR24_BO_CT_Template</vt:lpstr>
      <vt:lpstr>Managing Microsoft Azure Stack Hub</vt:lpstr>
      <vt:lpstr>Agenda</vt:lpstr>
      <vt:lpstr>Basics of Azure Stack Hub Management and Monitoring: Azure Stack Hub Components</vt:lpstr>
      <vt:lpstr>Azure Stack Hub monitoring</vt:lpstr>
      <vt:lpstr>Infrastructure Resource Providers overview</vt:lpstr>
      <vt:lpstr>PowerPoint Presentation</vt:lpstr>
      <vt:lpstr>Monitoring Azure Stack Hub</vt:lpstr>
      <vt:lpstr>Monitoring problem space</vt:lpstr>
      <vt:lpstr>Azure Stack Hub monitoring philosophy</vt:lpstr>
      <vt:lpstr>Monitoring and operation: Core principles</vt:lpstr>
      <vt:lpstr>Azure Stack Hub infra, HW monitoring &amp; integration overview</vt:lpstr>
      <vt:lpstr>Alert and remediation examples</vt:lpstr>
      <vt:lpstr>Azure Monitor on Azure Stack Hub</vt:lpstr>
      <vt:lpstr>Azure Monitor for Azure Stack Hub</vt:lpstr>
      <vt:lpstr>Application - Diagnostics logs, Application logs, and Metrics</vt:lpstr>
      <vt:lpstr>Uses for monitoring data </vt:lpstr>
      <vt:lpstr>Uses for monitoring data </vt:lpstr>
      <vt:lpstr>Methods of accessing Azure monitor on Azure Stack Hub </vt:lpstr>
      <vt:lpstr>How the Health Resource Provider Works</vt:lpstr>
      <vt:lpstr>What is HRP?</vt:lpstr>
      <vt:lpstr>Data flow overview</vt:lpstr>
      <vt:lpstr>Registration with monitoring</vt:lpstr>
      <vt:lpstr>Alert Remediation for Azure Stack Hub Infrastructure</vt:lpstr>
      <vt:lpstr>Infrastructure operations (Actions)</vt:lpstr>
      <vt:lpstr>Infrastructure role instances</vt:lpstr>
      <vt:lpstr>Scale unit node – Part 1</vt:lpstr>
      <vt:lpstr>Scale unit node – Part 2</vt:lpstr>
      <vt:lpstr>FRU – Field Replacement Unit</vt:lpstr>
      <vt:lpstr>What happens if I can’t use the actions?</vt:lpstr>
      <vt:lpstr>Capacity Management</vt:lpstr>
      <vt:lpstr>Basic – View/manage capacity using the portal</vt:lpstr>
      <vt:lpstr>IP pools</vt:lpstr>
      <vt:lpstr>Decision conversation – Connecting outside Azure Stack Hub</vt:lpstr>
      <vt:lpstr>How to Talk to Azure Stack Hub</vt:lpstr>
      <vt:lpstr>API integration principles</vt:lpstr>
      <vt:lpstr>Fabric RP – API resources</vt:lpstr>
      <vt:lpstr>Health RP – API resources</vt:lpstr>
      <vt:lpstr>Update RP – API resources</vt:lpstr>
      <vt:lpstr>Monitoring and Integrating with the ‘Bigger Picture’ Azure Stack Hub-Related Systems in Your Datacenter</vt:lpstr>
      <vt:lpstr>ITSM integration</vt:lpstr>
      <vt:lpstr>Monitoring integration solutions</vt:lpstr>
      <vt:lpstr>PowerPoint Presentation</vt:lpstr>
      <vt:lpstr>Hardware monitoring and ITSM Integration</vt:lpstr>
      <vt:lpstr>Additional info</vt:lpstr>
      <vt:lpstr>Health Resource Provider Troubleshooting</vt:lpstr>
      <vt:lpstr>Common issues</vt:lpstr>
      <vt:lpstr>HRP service cannot access storage accounts</vt:lpstr>
      <vt:lpstr>Data not flowing to storage accounts</vt:lpstr>
      <vt:lpstr>HRP services are offline</vt:lpstr>
      <vt:lpstr>HRP services are offline - Troubleshooting</vt:lpstr>
      <vt:lpstr>Getting details from diagnostic data</vt:lpstr>
      <vt:lpstr>Questions?</vt:lpstr>
      <vt:lpstr>PowerPoint Presentation</vt:lpstr>
      <vt:lpstr>Azure Stack Hub architecture overview</vt:lpstr>
      <vt:lpstr>Azure Stack Hub architecture overview</vt:lpstr>
      <vt:lpstr>Azure Stack Hub monitoring architecture overview</vt:lpstr>
      <vt:lpstr>FRP call flow example – Allocate a VM</vt:lpstr>
      <vt:lpstr>FRP – Physical node management</vt:lpstr>
      <vt:lpstr>FRP – Infrastructure Role Controller</vt:lpstr>
      <vt:lpstr>Computer Controller</vt:lpstr>
      <vt:lpstr>Storage Controller</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2019-12-20T21:27:38Z</dcterms:created>
  <dcterms:modified xsi:type="dcterms:W3CDTF">2020-03-05T18:50:38Z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mabrigg@microsoft.com</vt:lpwstr>
  </property>
  <property fmtid="{D5CDD505-2E9C-101B-9397-08002B2CF9AE}" pid="5" name="MSIP_Label_f42aa342-8706-4288-bd11-ebb85995028c_SetDate">
    <vt:lpwstr>2019-12-20T21:27:50.0543136Z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5852d348-4204-4f59-acfe-1e443e394c55</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